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2" r:id="rId136"/>
    <p:sldId id="391" r:id="rId137"/>
    <p:sldId id="393" r:id="rId13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F10-1061-427A-88C2-AD1056D345E0}" type="datetimeFigureOut">
              <a:rPr lang="th-TH" smtClean="0"/>
              <a:t>29/03/62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6778-3772-44E4-BEE1-5ADDADFCDDC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F10-1061-427A-88C2-AD1056D345E0}" type="datetimeFigureOut">
              <a:rPr lang="th-TH" smtClean="0"/>
              <a:t>29/03/62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6778-3772-44E4-BEE1-5ADDADFCDDC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F10-1061-427A-88C2-AD1056D345E0}" type="datetimeFigureOut">
              <a:rPr lang="th-TH" smtClean="0"/>
              <a:t>29/03/62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6778-3772-44E4-BEE1-5ADDADFCDDC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F10-1061-427A-88C2-AD1056D345E0}" type="datetimeFigureOut">
              <a:rPr lang="th-TH" smtClean="0"/>
              <a:t>29/03/62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6778-3772-44E4-BEE1-5ADDADFCDDC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F10-1061-427A-88C2-AD1056D345E0}" type="datetimeFigureOut">
              <a:rPr lang="th-TH" smtClean="0"/>
              <a:t>29/03/62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6778-3772-44E4-BEE1-5ADDADFCDDC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F10-1061-427A-88C2-AD1056D345E0}" type="datetimeFigureOut">
              <a:rPr lang="th-TH" smtClean="0"/>
              <a:t>29/03/62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6778-3772-44E4-BEE1-5ADDADFCDDC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F10-1061-427A-88C2-AD1056D345E0}" type="datetimeFigureOut">
              <a:rPr lang="th-TH" smtClean="0"/>
              <a:t>29/03/62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6778-3772-44E4-BEE1-5ADDADFCDDC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F10-1061-427A-88C2-AD1056D345E0}" type="datetimeFigureOut">
              <a:rPr lang="th-TH" smtClean="0"/>
              <a:t>29/03/62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6778-3772-44E4-BEE1-5ADDADFCDDC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F10-1061-427A-88C2-AD1056D345E0}" type="datetimeFigureOut">
              <a:rPr lang="th-TH" smtClean="0"/>
              <a:t>29/03/62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6778-3772-44E4-BEE1-5ADDADFCDDC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F10-1061-427A-88C2-AD1056D345E0}" type="datetimeFigureOut">
              <a:rPr lang="th-TH" smtClean="0"/>
              <a:t>29/03/62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6778-3772-44E4-BEE1-5ADDADFCDDC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97F10-1061-427A-88C2-AD1056D345E0}" type="datetimeFigureOut">
              <a:rPr lang="th-TH" smtClean="0"/>
              <a:t>29/03/62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A6778-3772-44E4-BEE1-5ADDADFCDDCA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97F10-1061-427A-88C2-AD1056D345E0}" type="datetimeFigureOut">
              <a:rPr lang="th-TH" smtClean="0"/>
              <a:t>29/03/62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A6778-3772-44E4-BEE1-5ADDADFCDDCA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85720" y="2643182"/>
            <a:ext cx="8643998" cy="211296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4800" b="1" dirty="0">
                <a:latin typeface="TH Niramit AS" pitchFamily="2" charset="-34"/>
                <a:cs typeface="TH Niramit AS" pitchFamily="2" charset="-34"/>
              </a:rPr>
              <a:t>การเขียนโครงร่างดุษฎีนิพนธ์วิทยานิพนธ์</a:t>
            </a:r>
            <a:br>
              <a:rPr lang="th-TH" sz="4800" b="1" dirty="0">
                <a:latin typeface="TH Niramit AS" pitchFamily="2" charset="-34"/>
                <a:cs typeface="TH Niramit AS" pitchFamily="2" charset="-34"/>
              </a:rPr>
            </a:br>
            <a:r>
              <a:rPr lang="th-TH" sz="4800" b="1" dirty="0">
                <a:latin typeface="TH Niramit AS" pitchFamily="2" charset="-34"/>
                <a:cs typeface="TH Niramit AS" pitchFamily="2" charset="-34"/>
              </a:rPr>
              <a:t>และสารนิพนธ์</a:t>
            </a:r>
            <a:endParaRPr lang="th-TH" sz="48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85886"/>
            <a:ext cx="8229600" cy="5043510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เกณฑ์มาตรฐานการเขียนวัตถุประสงค์การวิจัย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๑. ใช้ภาษาชัดเจน เข้าใจง่าย ไม่วกวน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๒. ใช้ประโยคบอกเล่า ไม่ใช่ประโยคคำถามและปฏิเสธ โดยขึ้นต้นด้วยคำว่า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เพื่อ...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</a:t>
            </a:r>
          </a:p>
          <a:p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๓. แต่ละข้อต้องมุ่งไปทิศทางเดียวกันคือ มุ่งตอบปัญหาการวิจัย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๔. แต่ละข้อสะท้อนปัญหาและตอบปัญหาการวิจัยเดียวกัน แต่ตอบคนละแง่มุม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๑๐) รายงานวิจัย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รูปแบบ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ชื่อผู้วิจัย (และคณะ), “ชื่อหัวข้อรายงานการวิจัย”,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รายงานวิจัย,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(ชื่อแผนกวิชาหรือคณะ และมหาวิทยาลัย หรือ ส่วนงานอื่น ๆ , ปีที่พิมพ์), หน้า.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232886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          นายมนัส ภาคภูมิ, “ปัจจัยที่ส่งผลต่อความสำเร็จของเจ้าอาวาสในการพัฒนาวัดให้เป็นศูนย์กลางชุมชน”,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รายงานวิจัย,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(กองแผนงาน กรมการศาสนา กระทรวงศึกษาธิการ, ๒๕๔๐), หน้า ๑.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๑๑) เอกสารอื่น ๆ  ที่ไม่ได้ตีพิมพ์ (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Other Unprinted Documents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)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ให้ใช้รูปแบบเหมือนการลงเชิงอรรถ  ยกเว้นชื่อเรื่องใส่ไว้ในเครื่องหมายอัญประกาศ  และระบุลักษณะของเอกสารนั้น เช่น อัดสำเนา  หรือ 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Mimeographed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 พิมพ์ดีด หรือ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Typewrite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r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แล้วแต่กรณี ไว้ในเครื่องหมายวงเล็บตอนสุดท้ายของรายการ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๑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พระมหาสมชัย  กุสล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จิตฺ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โต,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ทัศนะเรื่องจิตในพระพุทธปรัชญา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(กรุงเทพมหานคร: บัณฑิตวิทยาลัย มหาจุฬาลง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ราชวิทยาลัย, ๒๕๓๓) (อัดสำเนา).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๒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P.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Prayoon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Dhammacitto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(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Mererk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),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Buddhism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and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World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Peace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Paper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Presented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at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the16</a:t>
            </a:r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th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General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Conference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of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the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World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Fellowship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of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Buddhists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(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Los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Angeles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November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19-26, 1988). (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Mimeographed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)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๑๒) สัมภาษณ์ (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Interviews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)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รูปแบบ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สัมภาษณ์  ชื่อผู้ให้สัมภาษณ์,  ตำแหน่ง (ถ้ามี), วัน เดือน ปี (ที่สัมภาษณ์).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3600" dirty="0">
                <a:latin typeface="TH Niramit AS" pitchFamily="2" charset="-34"/>
                <a:cs typeface="TH Niramit AS" pitchFamily="2" charset="-34"/>
              </a:rPr>
              <a:t>Interview with the name of one who gives an interview, position (if any), day, month, year.</a:t>
            </a: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576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        ๑ 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สัมภาษณ์  พระธรรม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โกศาจารย์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ศ.ดร. อธิการบดีมหาวิทยาลัยมหาจุฬาลง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ราชวิทยาลัย,  ๑๖ กรกฎาคม  ๒๕๕๐.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         ๒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Interview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with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Prof. Dr. </a:t>
            </a:r>
            <a:r>
              <a:rPr lang="en-US" sz="3600" dirty="0" err="1">
                <a:latin typeface="TH Niramit AS" pitchFamily="2" charset="-34"/>
                <a:cs typeface="TH Niramit AS" pitchFamily="2" charset="-34"/>
              </a:rPr>
              <a:t>Phra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3600" dirty="0" err="1">
                <a:latin typeface="TH Niramit AS" pitchFamily="2" charset="-34"/>
                <a:cs typeface="TH Niramit AS" pitchFamily="2" charset="-34"/>
              </a:rPr>
              <a:t>Dharmakosajarn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Rector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of </a:t>
            </a:r>
            <a:r>
              <a:rPr lang="en-US" sz="3600" dirty="0" err="1">
                <a:latin typeface="TH Niramit AS" pitchFamily="2" charset="-34"/>
                <a:cs typeface="TH Niramit AS" pitchFamily="2" charset="-34"/>
              </a:rPr>
              <a:t>Mahachulalongkorn-rajavidyalaya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University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16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July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2007. 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43510"/>
          </a:xfrm>
        </p:spPr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การลงเชิงอรรถ เมื่ออ้างถึงเอกสารซ้ำ  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ในกรณีที่มีการอ้างเอกสารเรื่องเดียวกันซ้ำอีก  ให้ลงรายการดังต่อไปนี้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การอ้างเอกสารเชิงอรรถโดยไม่มีเอกสารอื่นมาคั่น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ซึ่งเป็นการอ้างถึงเอกสารเรื่องเดียวกัน แต่ต่างหน้ากัน ให้ใช้คำว่า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เรื่องเดียวกัน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สำหรับภาษาไทย และใช้คำว่า </a:t>
            </a:r>
            <a:r>
              <a:rPr lang="th-TH" sz="3600" b="1" dirty="0" err="1">
                <a:latin typeface="TH Niramit AS" pitchFamily="2" charset="-34"/>
                <a:cs typeface="TH Niramit AS" pitchFamily="2" charset="-34"/>
              </a:rPr>
              <a:t>Ibid.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สำหรับภาษาอังกฤษ พร้อมลงเลขหน้าหรือจำนวนหน้ากำกับด้วย เช่น เรื่องเดียวกัน, หน้า ๑๓. หรือ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Ibid.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p. 13. หรือ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Ibid., pp. 5-20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ถ้าต้องการอ้างซ้ำข้อความที่ได้อ้างแล้วโดยไม่มีเอกสารอื่นมาคั่น   (หมายถึง เป็นเอกสารเรื่องเดียวกัน หน้าเดียวกัน ให้ใช้คำว่า 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อ้างแล้ว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 หรือ 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Loc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.</a:t>
            </a:r>
            <a:r>
              <a:rPr lang="th-TH" sz="3600" b="1" dirty="0" err="1">
                <a:latin typeface="TH Niramit AS" pitchFamily="2" charset="-34"/>
                <a:cs typeface="TH Niramit AS" pitchFamily="2" charset="-34"/>
              </a:rPr>
              <a:t>cit.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</a:t>
            </a: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การอ้างถึงเอกสารเรื่องเดียวกันหรือข้อความเดียวกันซ้ำอีก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โดยมีเอกสารอื่นมาคั่น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ให้ลงรายการอย่างย่อ คือ ลงชื่อผู้แต่งและชื่อเรื่อง  ส่วนรายการเกี่ยวกับสถานที่พิมพ์  สำนักพิมพ์ ปีที่พิมพ์ ให้ตัดออก และให้เติมเลขหน้าต่อจากชื่อเรื่องกำกับด้วย เช่น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en-US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3543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          ๑ 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พระเมธี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ธรร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มา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ภรณ์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(ประยูร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ธมฺมจิตฺ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โต),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 ปรัชญา</a:t>
            </a:r>
            <a:r>
              <a:rPr lang="th-TH" sz="3600" b="1" dirty="0" err="1">
                <a:latin typeface="TH Niramit AS" pitchFamily="2" charset="-34"/>
                <a:cs typeface="TH Niramit AS" pitchFamily="2" charset="-34"/>
              </a:rPr>
              <a:t>กรีก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โบราณ,  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หน้า ๑๕-๒๐.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หรือ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           ๑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3600" dirty="0" err="1">
                <a:latin typeface="TH Niramit AS" pitchFamily="2" charset="-34"/>
                <a:cs typeface="TH Niramit AS" pitchFamily="2" charset="-34"/>
              </a:rPr>
              <a:t>PhraMedhidhammaphorn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(</a:t>
            </a:r>
            <a:r>
              <a:rPr lang="en-US" sz="3600" dirty="0" err="1">
                <a:latin typeface="TH Niramit AS" pitchFamily="2" charset="-34"/>
                <a:cs typeface="TH Niramit AS" pitchFamily="2" charset="-34"/>
              </a:rPr>
              <a:t>Prayoon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3600" dirty="0" err="1">
                <a:latin typeface="TH Niramit AS" pitchFamily="2" charset="-34"/>
                <a:cs typeface="TH Niramit AS" pitchFamily="2" charset="-34"/>
              </a:rPr>
              <a:t>Dhammacitto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), 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An Ancient Greek Philosophy,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pp. 15-20.</a:t>
            </a: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เชิงอรรถประเภทสื่ออิเล็กทรอนิกส์</a:t>
            </a: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สื่ออิเล็กทรอนิกส์  ได้แก่ แหล่งสารนิเทศที่บันทึกอยู่ในสื่อที่คอมพิวเตอร์อ่านได้ เช่น แผ่นดิสเก็ต ซีดี-รอม ฐานข้อมูลต่าง ๆ  ในระบบสายตรง (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Online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) อินเทอร์เน็ต เป็นต้น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การลงรายการบรรณานุกรมสื่ออิเล็กทรอนิกส์ ให้ใช้ข้อกำหนดเดียวกันกับการลงรายการบรรณานุกรมของหนังสือและวัสดุอ้างอิงประเภทต่าง ๆ  ตามที่กล่าวมาแล้วข้างต้น แต่อาจจะเป็นข้อมูลที่มีลักษณะเฉพาะที่ต้องการลงรายการแตกต่างออกไปเช่น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๑.๔   </a:t>
            </a:r>
            <a:r>
              <a:rPr lang="th-TH" sz="3600" b="1" dirty="0" smtClean="0">
                <a:latin typeface="TH Niramit AS" pitchFamily="2" charset="-34"/>
                <a:cs typeface="TH Niramit AS" pitchFamily="2" charset="-34"/>
              </a:rPr>
              <a:t>คำถาม</a:t>
            </a:r>
            <a:r>
              <a:rPr lang="th-TH" sz="3600" b="1" smtClean="0">
                <a:latin typeface="TH Niramit AS" pitchFamily="2" charset="-34"/>
                <a:cs typeface="TH Niramit AS" pitchFamily="2" charset="-34"/>
              </a:rPr>
              <a:t>การวิจัย</a:t>
            </a:r>
            <a:endParaRPr lang="th-TH" sz="3600" b="1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การเขียนปัญหาที่ต้องการทราบหรือต้องการตอบ คือ การเขียนระบุลงไปให้ชัดเจนว่า งานวิจัยเรื่องนั้นต้องการตอบปัญหาอะไร ส่วนใหญ่ปัญหาการวิจัยจะมีอยู่แล้วในความเป็นมาและความสำคัญของปัญหา แต่ที่แยกออกมาเป็นอีกข้อหนึ่งต่างหาก เพื่อเน้นให้เห็นปัญหาเด่นชัดมากยิ่งขึ้น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en-US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๑) แผ่นดิสเก็ต และซีดี-รอมที่เป็นผลงานเดี่ยว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ผู้แต่ง,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ชื่อเรื่อง,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[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ประเภทของสื่อ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]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สถานที่ผลิต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ชื่อแหล่งผลิต, ปีที่ผลิต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.</a:t>
            </a: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ปราณี แสนทวีสุข,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การแสดงพื้นบ้านไทย,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[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ซีดี-รอม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]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กรุงเทพมหานคร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ไทยอิน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ฟอร์เมชั่น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พับ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ลิช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-ชิ่ง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ซีส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เต็ม, ๒๕๔๐.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๒) สาระสังเขปบนซีดี-รอม 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ผู้แต่ง,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ชื่อเรื่อง,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[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ประเภทของสื่อ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]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สาระสังเขปจาก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ชื่อฐานข้อมูล/ชื่อแฟ้มข้อมูล/หมายเลขข้อมูล (ถ้ามี),ปีที่ผลิต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.</a:t>
            </a: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ปราณี แสนทวีสุข,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การนำเสนอรูปแบบการพัฒนาภาวะผู้นำทางวิชาการสำหรับผู้บริหารสถานศึกษา สังกัดสำนักงานเขตพื้นที่การศึกษาอ่างทอง,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[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ซีดี-รอม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]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สาระสังเขปจาก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ฐานข้อมูลดุษฎีนิพนธ์ วิทยานิพนธ์ไทย (๒๕๔๖) แผ่นที่ ๒, ๒๕๔๗.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๓) บทความ/สาระสังเขปออนไลน์	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ผู้แต่ง,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ชื่อเรื่อง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[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ประเภทของสื่อ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]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แหล่งที่มา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ชื่อแหล่งข้อมูล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[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วัน เดือน ปี ที่เข้าถึงข้อมูล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].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(ใส่เฉพาะวัน เดือน ปี)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วิทยากร เชียง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กูล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คิดถูกทำถูก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ปฏิรูปการสื่อสารและสื่อสารมวลชน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[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ออนไลน์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]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,แหล่งที่มา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:http://www.rsu.ac.th/thai/Opinion-think-default.html[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๑ ก.ค.๒๕๕๓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].</a:t>
            </a:r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(๔) บทความในวารสารอิเล็กทรอนิกส์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ผู้แต่ง, (วัน เดือน ปี),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ชื่อบทความ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ชื่อวารสาร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[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ประเภทของสื่อ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],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ปีที่ (ฉบับที่)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เลขหน้าหรือความยาวของเนื้อเรื่อง, แหล่งที่มา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ชื่อแหล่งข้อมูล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[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วัน เดือน ปี ที่เข้าถึงข้อมูล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].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(ใส่เฉพาะวัน เดือน ปี)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ปราณี แสนสุข, (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มี.ค.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44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),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การจัดองค์กรเทคโนโลยีสารสนเทศให้เหมาะสมกับสิ่งแวดล้อมองค์กร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”,</a:t>
            </a:r>
            <a:r>
              <a:rPr lang="en-US" b="1" dirty="0">
                <a:latin typeface="TH Niramit AS" pitchFamily="2" charset="-34"/>
                <a:cs typeface="TH Niramit AS" pitchFamily="2" charset="-34"/>
              </a:rPr>
              <a:t>KU Electronic Magazine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,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[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ออนไลน์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], 3 (2): 7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ย่อหน้า, แหล่งที่มา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: http://www.ku.ac.th/e-magazine/march44/it/organize.html [2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มีนาคม 2546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].</a:t>
            </a:r>
          </a:p>
          <a:p>
            <a:pPr algn="thaiDist"/>
            <a:r>
              <a:rPr lang="en-US" b="1" dirty="0">
                <a:latin typeface="TH Niramit AS" pitchFamily="2" charset="-34"/>
                <a:cs typeface="TH Niramit AS" pitchFamily="2" charset="-34"/>
              </a:rPr>
              <a:t> 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b="1" dirty="0">
                <a:latin typeface="TH Niramit AS" pitchFamily="2" charset="-34"/>
                <a:cs typeface="TH Niramit AS" pitchFamily="2" charset="-34"/>
              </a:rPr>
              <a:t> </a:t>
            </a:r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๕) บทความในหนังสือพิมพ์อิเล็กทรอนิกส์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ผู้แต่ง, (วัน เดือน ปี),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ชื่อบทความ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”,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ชื่อหนังสือพิมพ์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[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ประเภทของสื่อ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]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ปีที่ (ฉบับที่)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เลขหน้าหรือความยาวของเนื้อเรื่อง, แหล่งที่มา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ชื่อแหล่งข้อมูล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[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วัน เดือน ปี ที่เข้าถึงข้อมูล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].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(ใส่เฉพาะวัน เดือน ปี)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ตัวอย่าง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ลม เปลี่ยนทิศ, (๑๙ ธ.ค. ๔๘),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หมายเหตุประเทศไทย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สังคมไทยกำลังป่วยหนัก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”,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ไทยรัฐ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, [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ออนไลน์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],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๑๒ย่อหน้า, แหล่งที่มา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: http://www.thairath.co.th/thairath1/2548/column/remark/dec/19_12_48.php [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๒๐ธันวาคม ๒๕๔๘].</a:t>
            </a:r>
            <a:endParaRPr lang="en-US" dirty="0"/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๖) ไปรษณีย์อิเล็กทรอนิกส์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ชื่อผู้ส่ง (ที่อยู่ทางอี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เมล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) เรื่องที่ส่ง, ผู้รับหรือ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e-mail to 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ชื่อผู้รับ (ที่อยู่ทางอี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เมล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),  (วัน เดือน ปี).(ใส่เฉพาะวัน เดือน ปี)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ตัวอย่าง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</a:t>
            </a:r>
            <a:endParaRPr lang="th-TH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วร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วุฒิ อรชุน (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woot_rmut@hotmail.com), 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ระบบการจัดเก็บเอกสารอิเล็กทรอนิกส์, ผู้รับ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พนิตนันต์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อุดมทรัพย์ (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panitnan@yahoo.com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), (๕ ส.ค.๕๑).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การทำบรรณานุกรม:</a:t>
            </a:r>
          </a:p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บรรณานุกรม (</a:t>
            </a:r>
            <a:r>
              <a:rPr lang="en-US" b="1" dirty="0">
                <a:latin typeface="TH Niramit AS" pitchFamily="2" charset="-34"/>
                <a:cs typeface="TH Niramit AS" pitchFamily="2" charset="-34"/>
              </a:rPr>
              <a:t>Bibliography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)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หมายถึง บัญชีรายชื่อหนังสือที่ใช้ประกอบการค้นคว้า หรือบัญชีรายชื่อหนังสือในหัวข้อเรื่องใดเรื่องหนึ่ง ยุคใดยุคหนึ่ง หรือ ของผู้เขียนคนใดคนหนึ่ง มักมีรายละเอียดหรือบทวิจารณ์สั้น ๆ  ประกอบ โดยให้พิมพ์คำว่า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 บรรณานุกรม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ไว้ตรงกลางบรรทัดบนสุดของหน้าแรกของบรรณานุกรม โดยพิมพ์ห่างจากขอบบน ๑.๕ นิ้ว (๓.๘๑ ซม.) ต่อจากนั้น ให้เว้นระยะห่างระหว่างบรรทัด โดยกำหนดที่ก่อนหน้าไว้ที่ ๖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พอยท์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แล้วพิมพ์โดยแยกตามประเภทของเอกสารดังต่อไปนี้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>
                <a:latin typeface="TH Niramit AS" pitchFamily="2" charset="-34"/>
                <a:cs typeface="TH Niramit AS" pitchFamily="2" charset="-34"/>
              </a:rPr>
              <a:t>- คัมภีร์พระไตรปิฎก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dirty="0">
                <a:latin typeface="TH Niramit AS" pitchFamily="2" charset="-34"/>
                <a:cs typeface="TH Niramit AS" pitchFamily="2" charset="-34"/>
              </a:rPr>
              <a:t>- หนังสือทั่วไป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dirty="0">
                <a:latin typeface="TH Niramit AS" pitchFamily="2" charset="-34"/>
                <a:cs typeface="TH Niramit AS" pitchFamily="2" charset="-34"/>
              </a:rPr>
              <a:t>- หนังสือแปล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dirty="0">
                <a:latin typeface="TH Niramit AS" pitchFamily="2" charset="-34"/>
                <a:cs typeface="TH Niramit AS" pitchFamily="2" charset="-34"/>
              </a:rPr>
              <a:t>- บทความต่าง ๆ  (บทความในวารสาร หนังสือพิมพ์ สารานุกรม หนังสือรวมบทความและบทวิจารณ์หนังสือ)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dirty="0">
                <a:latin typeface="TH Niramit AS" pitchFamily="2" charset="-34"/>
                <a:cs typeface="TH Niramit AS" pitchFamily="2" charset="-34"/>
              </a:rPr>
              <a:t>- เอกสารอื่น ๆ  (ดุษฎีนิพนธ์ วิทยานิพนธ์ รายงานวิจัย รายงานการประชุมทางวิชาการ จุลสารเอกสารอัดสำเนา และเอกสารอื่น ๆ  ที่ไม่ได้ตีพิมพ์)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dirty="0">
                <a:latin typeface="TH Niramit AS" pitchFamily="2" charset="-34"/>
                <a:cs typeface="TH Niramit AS" pitchFamily="2" charset="-34"/>
              </a:rPr>
              <a:t>- สัมภาษณ์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dirty="0">
                <a:latin typeface="TH Niramit AS" pitchFamily="2" charset="-34"/>
                <a:cs typeface="TH Niramit AS" pitchFamily="2" charset="-34"/>
              </a:rPr>
              <a:t>- สื่ออิเล็กทรอนิกส์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ให้พิมพ์บรรณานุกรมหรือเอกสารอ้างอิงในแต่ละประเภท  โดยแยกประเภทหนังสือเป็นข้อมูลปฐมภูมิและทุติยภูมิ และพิมพ์แยกตามประเภทดังกล่าวข้างต้น โดยจัดเรียงบรรณานุกรมหรือเอกสารอ้างอิงในแต่ละประเภท ตามลำดับอักษรของชื่อผู้แต่งหรือชื่อเรื่อง (กรณีที่ไม่ปรากฏนามผู้แต่ง) 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ในกรณีที่มีเอกสารอ้างอิงจำนวนไม่มาก  จะใช้วิธีเรียงตามลำดับอักษรของชื่อผู้แต่งหรือชื่อเรื่องโดยไม่แยกประเภทเอกสารได้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ถ้ามีบรรณานุกรมภาษาต่างประเทศด้วย  ให้พิมพ์แยกต่างหากจากภาษาไทย  โดยถือหลักเช่นเดียวกันกับบรรณานุกรมภาษาไทย  คือ แยกประเภทและเรียงลำดับอักษรชื่อของผู้แต่ง  ในกรณีที่มีจำนวนไม่มากจะไม่แยกประเภทก็ได้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การพิมพ์บรรณานุกรมให้เริ่มพิมพ์แต่ละรายการ โดยพิมพ์ชิดขอบกระดาษด้านซ้าย  ถ้ารายการใดไม่จบลงใน ๑ บรรทัด  ให้พิมพ์ในบรรทัดต่อมาโดยย่อหน้า ๘ ช่วงตัวอักษร เริ่มพิมพ์อักษรตัวที่ ๙ จนกว่าจะจบรายการนั้น ๆ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๑.๕ ขอบเขตการวิจัย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การเขียนขอบเขตการวิจัย คือ การเขียนระบุว่างานวิจัยเรื่องนั้น ๆ จะศึกษาภายในขอบเขตกว้างแคบแค่ไหนเพียงไร จะเก็บข้อมูลจากเอกสารหรือจากกลุ่มประชากรกว้างแคบแค่ไหน การระบุขอบเขตการวิจัย มีประโยชน์ในแง่ที่ทำให้เราเก็บข้อมูลได้อย่างครอบคลุมภายในขอบเขตที่กำหนดไว้ ส่วนข้อมูลนอกนั้น ถือว่าไม่ได้อยู่ในขอบข่ายแห่งการศึกษาของเรา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ภาษาไทย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ก. ข้อมูลปฐมภูมิ</a:t>
            </a:r>
            <a:r>
              <a:rPr lang="en-US" sz="2400" b="1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 (คัมภีร์ทางพระพุทธศาสนาภาษาบาลีและภาษาไทย)  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ข. ข้อมูลทุติยภูมิ</a:t>
            </a:r>
            <a:r>
              <a:rPr lang="en-US" sz="2400" b="1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 (หนังสือ และ/หรือ บทความในหนังสือ ดุษฎีนิพนธ์ วิทยานิพนธ์ บทความ และ/หรือ บทความในวารสาร, หนังสือพิมพ์, สารานุกรม และเอกสารอื่น ๆ  รวมทั้งจุลสาร, เอกสารอัดสำเนาต่าง ๆ  และการสัมภาษณ์)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ภาษาอังกฤษ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2400" b="1" dirty="0">
                <a:latin typeface="TH Niramit AS" pitchFamily="2" charset="-34"/>
                <a:cs typeface="TH Niramit AS" pitchFamily="2" charset="-34"/>
              </a:rPr>
              <a:t>A. Primary Sources:	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ใช้หลักการเดียวกับภาษาไทย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2400" b="1" dirty="0">
                <a:latin typeface="TH Niramit AS" pitchFamily="2" charset="-34"/>
                <a:cs typeface="TH Niramit AS" pitchFamily="2" charset="-34"/>
              </a:rPr>
              <a:t>B. Secondary Sources: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2400" b="1" dirty="0">
                <a:latin typeface="TH Niramit AS" pitchFamily="2" charset="-34"/>
                <a:cs typeface="TH Niramit AS" pitchFamily="2" charset="-34"/>
              </a:rPr>
              <a:t>หมายเหตุ </a:t>
            </a:r>
            <a:r>
              <a:rPr lang="en-US" sz="2400" b="1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รายละเอียดการอ้างอิงแต่ละประเภท ให้ทำตามแบบที่จะนำเสนอต่อไป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2400" dirty="0">
                <a:latin typeface="TH Niramit AS" pitchFamily="2" charset="-34"/>
                <a:cs typeface="TH Niramit AS" pitchFamily="2" charset="-34"/>
              </a:rPr>
              <a:t> </a:t>
            </a:r>
          </a:p>
          <a:p>
            <a:pPr algn="thaiDist"/>
            <a:endParaRPr lang="th-TH" sz="24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รูปแบบการทำบรรณานุกรม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โดยหลักการของรูปแบบบรรณานุกรมนั้น จะล้อตามรูปแบบการลงเชิงอรรถ เพียงเปลี่ยนเครื่องหมาย (,) ทั้งหมดเป็น (.) ยกเว้น หน้าปี ให้คงเครื่องหมาย (,) ไว้เท่านั้น อย่างไรก็ตาม ให้ลงบรรณานุกรมหรือเอกสารอ้างอิง ตามรูปแบบซึ่งกำหนดไว้ตามประเภทของเอกสารดังนี้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๑) หนังสือทั่วไปและคัมภีร์พระไตรปิฎก 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รูปแบบ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ผู้แต่ง.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ชื่อเรื่อง.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ชื่อชุดหนังสือและลำดับที่ (ถ้ามี) และ/หรือ จำนวนเล่ม (ถ้ามีหลายเล่มจบ). พิมพ์ครั้งที่ (ถ้าพิมพ์มากกว่า ๑ ครั้ง). สถานที่พิมพ์: สำนักพิมพ์หรือโรงพิมพ์, ปีที่พิมพ์.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พระราชวรมุนี (ประยุทธ์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ปยุตฺ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โต).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พุทธธรรม ฉบับปรับปรุง</a:t>
            </a:r>
          </a:p>
          <a:p>
            <a:pPr>
              <a:buNone/>
            </a:pP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           และขยายความ.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 พิมพ์ครั้งที่ ๖. กรุงเทพมหานคร: </a:t>
            </a:r>
          </a:p>
          <a:p>
            <a:pPr>
              <a:buNone/>
            </a:pP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            มหาจุฬาลง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ราชวิทยาลัย, ๒๕๓๘. 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มหาจุฬาลง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ราชวิทยาลัย.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พระไตรปิฎกภาษาไทย </a:t>
            </a:r>
          </a:p>
          <a:p>
            <a:pPr>
              <a:buNone/>
            </a:pP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           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ฉบับมหาจุฬาลง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ราชวิทยาลัย. กรุงเทพมหานคร: </a:t>
            </a:r>
          </a:p>
          <a:p>
            <a:pPr>
              <a:buNone/>
            </a:pP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            โรงพิมพ์มหาจุฬาลง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ราชวิทยาลัย,  ๒๕๓๙.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r>
              <a:rPr lang="en-US" sz="3600" dirty="0">
                <a:latin typeface="TH Niramit AS" pitchFamily="2" charset="-34"/>
                <a:cs typeface="TH Niramit AS" pitchFamily="2" charset="-34"/>
              </a:rPr>
              <a:t> </a:t>
            </a:r>
          </a:p>
          <a:p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Phramaha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Prayoon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Mererk.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000" b="1" dirty="0" err="1">
                <a:latin typeface="TH Niramit AS" pitchFamily="2" charset="-34"/>
                <a:cs typeface="TH Niramit AS" pitchFamily="2" charset="-34"/>
              </a:rPr>
              <a:t>Selflessness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000" b="1" dirty="0" err="1">
                <a:latin typeface="TH Niramit AS" pitchFamily="2" charset="-34"/>
                <a:cs typeface="TH Niramit AS" pitchFamily="2" charset="-34"/>
              </a:rPr>
              <a:t>in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000" b="1" dirty="0" err="1">
                <a:latin typeface="TH Niramit AS" pitchFamily="2" charset="-34"/>
                <a:cs typeface="TH Niramit AS" pitchFamily="2" charset="-34"/>
              </a:rPr>
              <a:t>Sartes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</a:t>
            </a:r>
          </a:p>
          <a:p>
            <a:pPr>
              <a:buNone/>
            </a:pP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           </a:t>
            </a:r>
            <a:r>
              <a:rPr lang="th-TH" sz="4000" b="1" dirty="0" err="1">
                <a:latin typeface="TH Niramit AS" pitchFamily="2" charset="-34"/>
                <a:cs typeface="TH Niramit AS" pitchFamily="2" charset="-34"/>
              </a:rPr>
              <a:t>Existentialism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4000" b="1" dirty="0" err="1">
                <a:latin typeface="TH Niramit AS" pitchFamily="2" charset="-34"/>
                <a:cs typeface="TH Niramit AS" pitchFamily="2" charset="-34"/>
              </a:rPr>
              <a:t>and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4000" b="1" dirty="0" err="1">
                <a:latin typeface="TH Niramit AS" pitchFamily="2" charset="-34"/>
                <a:cs typeface="TH Niramit AS" pitchFamily="2" charset="-34"/>
              </a:rPr>
              <a:t>Early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4000" b="1" dirty="0" err="1">
                <a:latin typeface="TH Niramit AS" pitchFamily="2" charset="-34"/>
                <a:cs typeface="TH Niramit AS" pitchFamily="2" charset="-34"/>
              </a:rPr>
              <a:t>Buddhism.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</a:t>
            </a:r>
          </a:p>
          <a:p>
            <a:pPr>
              <a:buNone/>
            </a:pP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           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Bangkok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 :    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Mahachulalongkorn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Buddhist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</a:t>
            </a:r>
          </a:p>
          <a:p>
            <a:pPr>
              <a:buNone/>
            </a:pP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           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University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Press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, 1988.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Rahula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Walpola.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4000" b="1" dirty="0" err="1">
                <a:latin typeface="TH Niramit AS" pitchFamily="2" charset="-34"/>
                <a:cs typeface="TH Niramit AS" pitchFamily="2" charset="-34"/>
              </a:rPr>
              <a:t>What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4000" b="1" dirty="0" err="1">
                <a:latin typeface="TH Niramit AS" pitchFamily="2" charset="-34"/>
                <a:cs typeface="TH Niramit AS" pitchFamily="2" charset="-34"/>
              </a:rPr>
              <a:t>the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4000" b="1" dirty="0" err="1">
                <a:latin typeface="TH Niramit AS" pitchFamily="2" charset="-34"/>
                <a:cs typeface="TH Niramit AS" pitchFamily="2" charset="-34"/>
              </a:rPr>
              <a:t>Buddha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4000" b="1" dirty="0" err="1">
                <a:latin typeface="TH Niramit AS" pitchFamily="2" charset="-34"/>
                <a:cs typeface="TH Niramit AS" pitchFamily="2" charset="-34"/>
              </a:rPr>
              <a:t>Taught.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</a:t>
            </a:r>
          </a:p>
          <a:p>
            <a:pPr>
              <a:buNone/>
            </a:pP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            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New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York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Grove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Press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, 1963.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endParaRPr lang="th-TH" sz="40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บรรณานุกรมในหนังสือภาษาไทย  ให้เรียงชื่อ  ตามด้วยนามสกุล และ/หรือ ฐานันดรศักดิ์ และ/หรือ ตำแหน่งวิชาการ ของผู้แต่ง (ถ้ามี) เช่น คึกฤทธิ์ ปราโมช, ม.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ร.ว.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สมภาร พรมทา, ศ.ดร. ฯลฯ ส่วนบรรณานุกรมในหนังสือภาษาอังกฤษ ให้เรียงนามสกุลขึ้นก่อน  แล้วตามด้วยชื่อของผู้แต่ง เช่น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Rahula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Walpola.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ในกรณีที่ผู้แต่งเป็นพระภิกษุ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ให้พิมพ์ชื่อ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–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ฉายา ตามจริง เช่น พระมหาราชัน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จิตฺตปาโล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หากมี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สมณ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ศักดิ์ ให้ใส่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สมณ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ศักดิ์ตามชื่อท่าน โดยไม่ต้องแยกคำว่า พระมหา/ พระ ออก ตามด้วยชื่อ-ฉายาในวงเล็บ เช่น พระธรรม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โกศาจารย์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(ประยูร มีฤกษ์) พระพรหม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คุณาภรณ์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(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ป.อ.ปยุตฺ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โต) หากมีตำแหน่งทางวิชาการ ให้นำมาต่อท้ายชื่อ เช่น พระศรี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คัมภีร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ญาณ (สมจินต์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สมฺมาปญฺโ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), ศ.ดร.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๒) บทความในวารสาร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รูปแบบ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ผู้เขียน.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ชื่อบทความ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.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ชื่อวารสาร.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ปีที่ ฉบับที่ (เดือน  ปี): เลขหน้า (ใส่เฉพาะเลขหน้า).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ธีร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วิทย์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ลักษณะกิ่ง.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ปรัชญาศาสนา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.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 พุทธจักร.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ปีที่ ๔๓ ฉบับที่ ๒ </a:t>
            </a:r>
          </a:p>
          <a:p>
            <a:pPr algn="thaiDist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         (มกราคม ๒๕๓๓): ๒๖-๒๙.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 err="1">
                <a:latin typeface="TH Niramit AS" pitchFamily="2" charset="-34"/>
                <a:cs typeface="TH Niramit AS" pitchFamily="2" charset="-34"/>
              </a:rPr>
              <a:t>Jayatileke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K.N.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The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Buddhist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Theory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of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Causality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. </a:t>
            </a:r>
            <a:r>
              <a:rPr lang="th-TH" b="1" dirty="0" err="1">
                <a:latin typeface="TH Niramit AS" pitchFamily="2" charset="-34"/>
                <a:cs typeface="TH Niramit AS" pitchFamily="2" charset="-34"/>
              </a:rPr>
              <a:t>The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b="1" dirty="0" err="1">
                <a:latin typeface="TH Niramit AS" pitchFamily="2" charset="-34"/>
                <a:cs typeface="TH Niramit AS" pitchFamily="2" charset="-34"/>
              </a:rPr>
              <a:t>Maha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 </a:t>
            </a:r>
          </a:p>
          <a:p>
            <a:pPr algn="thaiDist">
              <a:buNone/>
            </a:pPr>
            <a:r>
              <a:rPr lang="th-TH" b="1" dirty="0">
                <a:latin typeface="TH Niramit AS" pitchFamily="2" charset="-34"/>
                <a:cs typeface="TH Niramit AS" pitchFamily="2" charset="-34"/>
              </a:rPr>
              <a:t>               </a:t>
            </a:r>
            <a:r>
              <a:rPr lang="th-TH" b="1" dirty="0" err="1">
                <a:latin typeface="TH Niramit AS" pitchFamily="2" charset="-34"/>
                <a:cs typeface="TH Niramit AS" pitchFamily="2" charset="-34"/>
              </a:rPr>
              <a:t>Bodhi.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Vo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l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.77 No.1:10-15.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๓) บทความในหนังสือพิมพ์ 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รูปแบบ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ผู้เขียน.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ชื่อบทความ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.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ชื่อหนังสือพิมพ์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(วัน เดือน ปี): เลขหน้า (ใส่เฉพาะเลขหน้า).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ตัวอย่าง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พระเมธี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ธรร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มา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ภรณ์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(ประยูร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ธมฺมจิตฺ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โต).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สงครามคูเวต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.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สยามรัฐ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(๑๒ </a:t>
            </a:r>
          </a:p>
          <a:p>
            <a:pPr>
              <a:buNone/>
            </a:pP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       สิงหาคม ๒๕๓๓): ๒.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Noimarerng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Sommart.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Buddhist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to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Protest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Changes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in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Curriculum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.</a:t>
            </a:r>
            <a:r>
              <a:rPr lang="th-TH" sz="2800" b="1" dirty="0" err="1">
                <a:latin typeface="TH Niramit AS" pitchFamily="2" charset="-34"/>
                <a:cs typeface="TH Niramit AS" pitchFamily="2" charset="-34"/>
              </a:rPr>
              <a:t>The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 </a:t>
            </a:r>
          </a:p>
          <a:p>
            <a:pPr>
              <a:buNone/>
            </a:pP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            </a:t>
            </a:r>
            <a:r>
              <a:rPr lang="th-TH" sz="2800" b="1" dirty="0" err="1">
                <a:latin typeface="TH Niramit AS" pitchFamily="2" charset="-34"/>
                <a:cs typeface="TH Niramit AS" pitchFamily="2" charset="-34"/>
              </a:rPr>
              <a:t>Nation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(2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September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1990): A 2.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endParaRPr lang="th-TH" sz="28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๔) บทความในสารานุกรม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b="1" i="1" dirty="0">
                <a:latin typeface="TH Niramit AS" pitchFamily="2" charset="-34"/>
                <a:cs typeface="TH Niramit AS" pitchFamily="2" charset="-34"/>
              </a:rPr>
              <a:t>รูปแบบ</a:t>
            </a:r>
            <a:endParaRPr lang="en-US" b="1" i="1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ผู้เขียน.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ชื่อบทความ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.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ชื่อสารานุกรม.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 เล่มที่ (ปีที่พิมพ์): เลขหน้า (ใส่เฉพาะเลขหน้า).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b="1" i="1" dirty="0">
                <a:latin typeface="TH Niramit AS" pitchFamily="2" charset="-34"/>
                <a:cs typeface="TH Niramit AS" pitchFamily="2" charset="-34"/>
              </a:rPr>
              <a:t>ตัวอย่าง</a:t>
            </a:r>
            <a:endParaRPr lang="en-US" b="1" i="1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เกษม บุญศรี.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พุทธวงศ์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.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สารานุกรมไทยฉบับราชบัณฑิตยสถาน.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</a:p>
          <a:p>
            <a:pPr algn="thaiDist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         เล่มที่ ๒๑ (๒๕๒๙-๓๐): ๑๓๓๙๕-๑๓๓๙๒๓.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 err="1">
                <a:latin typeface="TH Niramit AS" pitchFamily="2" charset="-34"/>
                <a:cs typeface="TH Niramit AS" pitchFamily="2" charset="-34"/>
              </a:rPr>
              <a:t>Landesman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Charles.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Consciousness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. </a:t>
            </a:r>
            <a:r>
              <a:rPr lang="th-TH" b="1" dirty="0" err="1">
                <a:latin typeface="TH Niramit AS" pitchFamily="2" charset="-34"/>
                <a:cs typeface="TH Niramit AS" pitchFamily="2" charset="-34"/>
              </a:rPr>
              <a:t>The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b="1" dirty="0" err="1">
                <a:latin typeface="TH Niramit AS" pitchFamily="2" charset="-34"/>
                <a:cs typeface="TH Niramit AS" pitchFamily="2" charset="-34"/>
              </a:rPr>
              <a:t>Encyclopedia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b="1" dirty="0" err="1">
                <a:latin typeface="TH Niramit AS" pitchFamily="2" charset="-34"/>
                <a:cs typeface="TH Niramit AS" pitchFamily="2" charset="-34"/>
              </a:rPr>
              <a:t>of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  </a:t>
            </a:r>
          </a:p>
          <a:p>
            <a:pPr algn="thaiDist">
              <a:buNone/>
            </a:pPr>
            <a:r>
              <a:rPr lang="th-TH" b="1" dirty="0">
                <a:latin typeface="TH Niramit AS" pitchFamily="2" charset="-34"/>
                <a:cs typeface="TH Niramit AS" pitchFamily="2" charset="-34"/>
              </a:rPr>
              <a:t>              </a:t>
            </a:r>
            <a:r>
              <a:rPr lang="th-TH" b="1" dirty="0" err="1">
                <a:latin typeface="TH Niramit AS" pitchFamily="2" charset="-34"/>
                <a:cs typeface="TH Niramit AS" pitchFamily="2" charset="-34"/>
              </a:rPr>
              <a:t>Philosophy.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V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ol.2 (1967): 191-195.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๕)หนังสือแปล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b="1" i="1" dirty="0">
                <a:latin typeface="TH Niramit AS" pitchFamily="2" charset="-34"/>
                <a:cs typeface="TH Niramit AS" pitchFamily="2" charset="-34"/>
              </a:rPr>
              <a:t>รูปแบบ</a:t>
            </a:r>
            <a:endParaRPr lang="en-US" b="1" i="1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ผู้แต่ง. 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ชื่อเรื่อง.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 แปลโดย  ชื่อผู้แปล. พิมพ์ครั้งที่ (ถ้าพิมพ์มากกว่า ๑ ครั้ง). สถานที่พิมพ์:  สำนักพิมพ์, ปีที่พิมพ์.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b="1" i="1" dirty="0">
                <a:latin typeface="TH Niramit AS" pitchFamily="2" charset="-34"/>
                <a:cs typeface="TH Niramit AS" pitchFamily="2" charset="-34"/>
              </a:rPr>
              <a:t>ตัวอย่าง</a:t>
            </a:r>
            <a:endParaRPr lang="en-US" b="1" i="1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พระดับบลิว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ราหุล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ดร.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พระพุทธเจ้าสอนอะไร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. แปลโดย รศ.ชูศักดิ์ </a:t>
            </a:r>
          </a:p>
          <a:p>
            <a:pPr algn="thaiDist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          ทิพย์เกสรและคณะ. พิมพ์ครั้งที่ ๓. กรุงเทพมหานคร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โรงพิมพ์</a:t>
            </a:r>
          </a:p>
          <a:p>
            <a:pPr algn="thaiDist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          มหาจุฬาลง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ราชวิทยาลัย, ๒๕๔๗.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 err="1">
                <a:latin typeface="TH Niramit AS" pitchFamily="2" charset="-34"/>
                <a:cs typeface="TH Niramit AS" pitchFamily="2" charset="-34"/>
              </a:rPr>
              <a:t>Kant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Immanuel.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b="1" dirty="0" err="1">
                <a:latin typeface="TH Niramit AS" pitchFamily="2" charset="-34"/>
                <a:cs typeface="TH Niramit AS" pitchFamily="2" charset="-34"/>
              </a:rPr>
              <a:t>Critique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b="1" dirty="0" err="1">
                <a:latin typeface="TH Niramit AS" pitchFamily="2" charset="-34"/>
                <a:cs typeface="TH Niramit AS" pitchFamily="2" charset="-34"/>
              </a:rPr>
              <a:t>of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b="1" dirty="0" err="1">
                <a:latin typeface="TH Niramit AS" pitchFamily="2" charset="-34"/>
                <a:cs typeface="TH Niramit AS" pitchFamily="2" charset="-34"/>
              </a:rPr>
              <a:t>Pure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b="1" dirty="0" err="1">
                <a:latin typeface="TH Niramit AS" pitchFamily="2" charset="-34"/>
                <a:cs typeface="TH Niramit AS" pitchFamily="2" charset="-34"/>
              </a:rPr>
              <a:t>Reason.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tr.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by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Narman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Kemp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          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Smith.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London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The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Macmillan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Press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1978.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เช่น เราเขียนขอบเขตไว้ว่า จะศึกษาเรื่องกรรมเฉพาะในพระไตรปิฎก เราก็เก็บข้อมูลเรื่องกรรมเท่าที่มีในพระไตรปิฎก ๔๕ เล่มเท่านั้น ไม่ต้องไปเก็บจากคัมภีร์รุ่นหลัง เช่น คัมภีร์รุ่นอรรถกถา ฎีกา เป็นต้น อุปมาเหมือนเราขีดวงกลมบนผืนทรายแล้วเก็บเมล็ดทรายเฉพาะภายในวงกลมที่เราขีดไว้เท่านั้น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ขอบเขตการวิจัย จึงเป็นการกำหนดกรอบหรือระบุขอบเขตของการวิจัยว่า จะทำการศึกษากว้างขวางเพียงใด ครอบคลุมถึงเรื่องอะไร ซึ่งจะช่วยให้ผู้วิจัยไม่ศึกษานอกขอบเขต แต่ให้ศึกษาเฉพาะหน่วยที่วิจัยเท่านั้น ซึ่งอาจแบ่งขอบเขตที่ศึกษาได้ดังนี้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๖) บทความจากหนังสือรวบรวมบทความ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b="1" i="1" dirty="0">
                <a:latin typeface="TH Niramit AS" pitchFamily="2" charset="-34"/>
                <a:cs typeface="TH Niramit AS" pitchFamily="2" charset="-34"/>
              </a:rPr>
              <a:t>รูปแบบ</a:t>
            </a:r>
            <a:endParaRPr lang="en-US" b="1" i="1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ผู้เขียน.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ชื่อบทความ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ใน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ชื่อเรื่อง.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หน้า. ชื่อบรรณาธิการหรือผู้รวบรวม. สถานที่พิมพ์: สำนักพิมพ์, ปีที่พิมพ์.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b="1" i="1" dirty="0">
                <a:latin typeface="TH Niramit AS" pitchFamily="2" charset="-34"/>
                <a:cs typeface="TH Niramit AS" pitchFamily="2" charset="-34"/>
              </a:rPr>
              <a:t>ตัวอย่าง</a:t>
            </a:r>
            <a:endParaRPr lang="en-US" b="1" i="1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พระเทพโสภณ (ประยูร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ธมฺมจิตฺ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โต).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โรงเรียนวิถีพุทธเพื่อสังคมไทย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. ใน </a:t>
            </a:r>
          </a:p>
          <a:p>
            <a:pPr algn="thaiDist">
              <a:buNone/>
            </a:pPr>
            <a:r>
              <a:rPr lang="th-TH" b="1" dirty="0">
                <a:latin typeface="TH Niramit AS" pitchFamily="2" charset="-34"/>
                <a:cs typeface="TH Niramit AS" pitchFamily="2" charset="-34"/>
              </a:rPr>
              <a:t>          รวมบทความทางวิชาการพระพุทธศาสนา.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หน้า ๑๐-๑๕.</a:t>
            </a:r>
          </a:p>
          <a:p>
            <a:pPr algn="thaiDist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     รวบรวมจัดพิมพ์โดย พระศรีธวัชเมธี (ชนะ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ป.ธ.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๙). กรุงเทพมหานคร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</a:t>
            </a:r>
          </a:p>
          <a:p>
            <a:pPr algn="thaiDist">
              <a:buNone/>
            </a:pPr>
            <a:r>
              <a:rPr lang="en-US" dirty="0">
                <a:latin typeface="TH Niramit AS" pitchFamily="2" charset="-34"/>
                <a:cs typeface="TH Niramit AS" pitchFamily="2" charset="-34"/>
              </a:rPr>
              <a:t>          :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โรงพิมพ์มหาจุฬาลง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ราชวิทยาลัย, ๒๕๔๘.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286412"/>
          </a:xfrm>
        </p:spPr>
        <p:txBody>
          <a:bodyPr>
            <a:noAutofit/>
          </a:bodyPr>
          <a:lstStyle/>
          <a:p>
            <a:pPr algn="thaiDist"/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๗) บทวิจารณ์หนังสือ 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2800" b="1" i="1" dirty="0">
                <a:latin typeface="TH Niramit AS" pitchFamily="2" charset="-34"/>
                <a:cs typeface="TH Niramit AS" pitchFamily="2" charset="-34"/>
              </a:rPr>
              <a:t>รูปแบบ</a:t>
            </a:r>
            <a:endParaRPr lang="en-US" sz="2800" b="1" i="1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ผู้เขียนบทวิจารณ์.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ชื่อเรื่องที่วิจารณ์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”.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ชื่อหนังสือที่วิจารณ์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.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โดยผู้แต่งหนังสือที่วิจารณ์.ใน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 ชื่อวารสาร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. ปีที่หรือเล่มที่พิมพ์หรือฉบับที่ (เดือน  ปี): เลขหน้า (ใส่เฉพาะเลขหน้า).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2800" b="1" i="1" dirty="0">
                <a:latin typeface="TH Niramit AS" pitchFamily="2" charset="-34"/>
                <a:cs typeface="TH Niramit AS" pitchFamily="2" charset="-34"/>
              </a:rPr>
              <a:t>ตัวอย่าง</a:t>
            </a:r>
            <a:endParaRPr lang="en-US" sz="2800" b="1" i="1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พระมหาอินศร 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จินฺตาปญฺโ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.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วิเคราะห์พระเทพเวที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, กรณีสันติอโศก. โดย </a:t>
            </a:r>
          </a:p>
          <a:p>
            <a:pPr algn="thaiDist">
              <a:buNone/>
            </a:pP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     ว. ชัยภัค. ใน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พุทธจักร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. ปีที่ ๔๔ เล่มที่ ๔ (เมษายน ๒๕๓๓): ๒๔-๒๖. 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2800" dirty="0">
                <a:latin typeface="TH Niramit AS" pitchFamily="2" charset="-34"/>
                <a:cs typeface="TH Niramit AS" pitchFamily="2" charset="-34"/>
              </a:rPr>
              <a:t>Peter Harvey. “The Five Aggregates : Understanding Theravada </a:t>
            </a:r>
          </a:p>
          <a:p>
            <a:pPr algn="thaiDist">
              <a:buNone/>
            </a:pP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           Psychology and </a:t>
            </a:r>
            <a:r>
              <a:rPr lang="en-US" sz="2800" dirty="0" err="1">
                <a:latin typeface="TH Niramit AS" pitchFamily="2" charset="-34"/>
                <a:cs typeface="TH Niramit AS" pitchFamily="2" charset="-34"/>
              </a:rPr>
              <a:t>Soteriology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”, by Mathieu </a:t>
            </a:r>
            <a:r>
              <a:rPr lang="en-US" sz="2800" dirty="0" err="1">
                <a:latin typeface="TH Niramit AS" pitchFamily="2" charset="-34"/>
                <a:cs typeface="TH Niramit AS" pitchFamily="2" charset="-34"/>
              </a:rPr>
              <a:t>Boisvert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. 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Journal of </a:t>
            </a:r>
          </a:p>
          <a:p>
            <a:pPr algn="thaiDist">
              <a:buNone/>
            </a:pP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            Buddhist Ethics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. Vol.3 (1996): 91-97.</a:t>
            </a:r>
          </a:p>
          <a:p>
            <a:pPr algn="thaiDist">
              <a:buNone/>
            </a:pP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572140"/>
          </a:xfrm>
        </p:spPr>
        <p:txBody>
          <a:bodyPr>
            <a:noAutofit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๘) ดุษฎีนิพนธ์ วิทยานิพนธ์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รูปแบบ</a:t>
            </a:r>
            <a:endParaRPr lang="en-US" b="1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ผู้เขียนดุษฎีนิพนธ์ วิทยานิพนธ์.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ชื่อดุษฎีนิพนธ์ วิทยานิพนธ์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.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ระดับของดุษฎีนิพนธ์ วิทยานิพนธ์.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สาขาวิชา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หรือ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คณะ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หรือ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บัณฑิตวิทยาลัย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ชื่อมหาวิทยาลัย,ปีที่สำเร็จ.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พระครูประคุณสรกิจ   (สุชาติ   ชิ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โนรโส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).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การศึกษาวิธีการสอน</a:t>
            </a:r>
          </a:p>
          <a:p>
            <a:pPr algn="thaiDist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      วิปัสสนากรรมฐาน   ตามแนวทางของสำนักวิปัสสนาวิเวก</a:t>
            </a:r>
          </a:p>
          <a:p>
            <a:pPr algn="thaiDist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      อาศรม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.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 ดุษฎีนิพนธ์ วิทยานิพนธ์พุทธ</a:t>
            </a:r>
            <a:r>
              <a:rPr lang="th-TH" b="1" dirty="0" err="1">
                <a:latin typeface="TH Niramit AS" pitchFamily="2" charset="-34"/>
                <a:cs typeface="TH Niramit AS" pitchFamily="2" charset="-34"/>
              </a:rPr>
              <a:t>ศาสตร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มหาบัณฑิต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. </a:t>
            </a:r>
          </a:p>
          <a:p>
            <a:pPr algn="thaiDist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      บัณฑิตวิทยาลัย: มหาวิทยาลัยมหาจุฬาลง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ราชวิทยาลัย,  </a:t>
            </a:r>
          </a:p>
          <a:p>
            <a:pPr algn="thaiDist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      ๒๕๓๗.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b="1" i="1" dirty="0">
                <a:latin typeface="TH Niramit AS" pitchFamily="2" charset="-34"/>
                <a:cs typeface="TH Niramit AS" pitchFamily="2" charset="-34"/>
              </a:rPr>
              <a:t> </a:t>
            </a:r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๙) เอกสารอื่น ๆ  ที่ไม่ได้ตีพิมพ์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ให้ใช้รูปแบบเดียวกันกับการลงเชิงอรรถ ยกเว้นชื่อเรื่องให้ใส่ไว้ในเครื่องหมายอัญประกาศ  และต้องระบุลักษณะของเอกสารนั้น เช่น อัดสำเนา หรือ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Mimeographed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พิมพ์ดีด หรือ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Typewrit</a:t>
            </a:r>
            <a:r>
              <a:rPr lang="en-US" dirty="0" err="1">
                <a:latin typeface="TH Niramit AS" pitchFamily="2" charset="-34"/>
                <a:cs typeface="TH Niramit AS" pitchFamily="2" charset="-34"/>
              </a:rPr>
              <a:t>ter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แล้วแต่กรณี ไว้ในเครื่องหมายวงเล็บตอนสุดท้ายของรายการ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พระมหาสมชัย กุสล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จิตฺ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โต.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ทรรศนะเรื่องจิตในพุทธปรัชญา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. กรุงเทพมหานคร: </a:t>
            </a: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         บัณฑิตวิทยาลัย มหาวิทยาลัยมหาจุฬาลง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ราชวิทยาลัย,  ๒๕๔๒. (อัด</a:t>
            </a: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          สำเนา)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 err="1">
                <a:latin typeface="TH Niramit AS" pitchFamily="2" charset="-34"/>
                <a:cs typeface="TH Niramit AS" pitchFamily="2" charset="-34"/>
              </a:rPr>
              <a:t>Phramaha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Prayoon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Mererk.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Buddhism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and World Peace”. Paper at the 16</a:t>
            </a:r>
            <a:r>
              <a:rPr lang="en-US" baseline="30000" dirty="0">
                <a:latin typeface="TH Niramit AS" pitchFamily="2" charset="-34"/>
                <a:cs typeface="TH Niramit AS" pitchFamily="2" charset="-34"/>
              </a:rPr>
              <a:t>th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General </a:t>
            </a:r>
          </a:p>
          <a:p>
            <a:pPr algn="thaiDist"/>
            <a:r>
              <a:rPr lang="en-US" dirty="0">
                <a:latin typeface="TH Niramit AS" pitchFamily="2" charset="-34"/>
                <a:cs typeface="TH Niramit AS" pitchFamily="2" charset="-34"/>
              </a:rPr>
              <a:t>          Conference of the World Fellowship of Buddhist, Los Angeles, November 19-</a:t>
            </a:r>
          </a:p>
          <a:p>
            <a:pPr algn="thaiDist"/>
            <a:r>
              <a:rPr lang="en-US" dirty="0">
                <a:latin typeface="TH Niramit AS" pitchFamily="2" charset="-34"/>
                <a:cs typeface="TH Niramit AS" pitchFamily="2" charset="-34"/>
              </a:rPr>
              <a:t>          26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1988.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(Mimeographed)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๑๐) บทสัมภาษณ์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b="1" i="1" dirty="0">
                <a:latin typeface="TH Niramit AS" pitchFamily="2" charset="-34"/>
                <a:cs typeface="TH Niramit AS" pitchFamily="2" charset="-34"/>
              </a:rPr>
              <a:t>รูปแบบ</a:t>
            </a:r>
            <a:endParaRPr lang="en-US" b="1" i="1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สัมภาษณ์ ชื่อผู้ให้สัมภาษณ์, ตำแหน่ง (ถ้ามี),  วันที่  เดือน  ปีที่สัมภาษณ์.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b="1" i="1" dirty="0">
                <a:latin typeface="TH Niramit AS" pitchFamily="2" charset="-34"/>
                <a:cs typeface="TH Niramit AS" pitchFamily="2" charset="-34"/>
              </a:rPr>
              <a:t>ตัวอย่าง</a:t>
            </a:r>
            <a:endParaRPr lang="en-US" b="1" i="1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สัมภาษณ์ พระธรรม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โกศาจารย์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ศ.ดร. (ประยูร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ธมฺมจิตฺ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โต), อธิการบดี </a:t>
            </a:r>
          </a:p>
          <a:p>
            <a:pPr algn="thaiDist">
              <a:buNone/>
            </a:pPr>
            <a:r>
              <a:rPr lang="th-TH" dirty="0">
                <a:latin typeface="TH Niramit AS" pitchFamily="2" charset="-34"/>
                <a:cs typeface="TH Niramit AS" pitchFamily="2" charset="-34"/>
              </a:rPr>
              <a:t>          มหาวิทยาลัยมหาจุฬาลง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ราชวิทยาลัย, ๑๖ กรกฎาคม ๒๕๕๐.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dirty="0">
                <a:latin typeface="TH Niramit AS" pitchFamily="2" charset="-34"/>
                <a:cs typeface="TH Niramit AS" pitchFamily="2" charset="-34"/>
              </a:rPr>
              <a:t>Prof. Dr. </a:t>
            </a:r>
            <a:r>
              <a:rPr lang="en-US" dirty="0" err="1">
                <a:latin typeface="TH Niramit AS" pitchFamily="2" charset="-34"/>
                <a:cs typeface="TH Niramit AS" pitchFamily="2" charset="-34"/>
              </a:rPr>
              <a:t>Phra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dirty="0" err="1">
                <a:latin typeface="TH Niramit AS" pitchFamily="2" charset="-34"/>
                <a:cs typeface="TH Niramit AS" pitchFamily="2" charset="-34"/>
              </a:rPr>
              <a:t>Dharmakosajarn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(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Prayoon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Dhammacitto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Mererk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),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Rector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>
              <a:buNone/>
            </a:pPr>
            <a:r>
              <a:rPr lang="en-US" dirty="0">
                <a:latin typeface="TH Niramit AS" pitchFamily="2" charset="-34"/>
                <a:cs typeface="TH Niramit AS" pitchFamily="2" charset="-34"/>
              </a:rPr>
              <a:t>          </a:t>
            </a:r>
            <a:r>
              <a:rPr lang="en-US" dirty="0" err="1">
                <a:latin typeface="TH Niramit AS" pitchFamily="2" charset="-34"/>
                <a:cs typeface="TH Niramit AS" pitchFamily="2" charset="-34"/>
              </a:rPr>
              <a:t>Mahachulalongkornraja-vidyalaya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University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16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July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2007.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043510"/>
          </a:xfrm>
        </p:spPr>
        <p:txBody>
          <a:bodyPr>
            <a:noAutofit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๑๑) จุลสาร  เอกสารอัดสำเนา และเอกสารที่ไม่ได้ตีพิมพ์อื่น ๆ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ให้ใช้รูปแบบเดียวกันกับหนังสือ ยกเว้นชื่อเรื่องให้ใส่ไว้ในเครื่องหมายอัญประกาศ  และต้องระบุลักษณะของเอกสารนั้น เช่น อัดสำเนา หรือ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Mimeographed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พิมพ์ดีด หรือ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Typewrit</a:t>
            </a:r>
            <a:r>
              <a:rPr lang="en-US" dirty="0" err="1">
                <a:latin typeface="TH Niramit AS" pitchFamily="2" charset="-34"/>
                <a:cs typeface="TH Niramit AS" pitchFamily="2" charset="-34"/>
              </a:rPr>
              <a:t>er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แล้วแต่กรณี ไว้ในเครื่องหมายวงเล็บตอนสุดท้ายของรายการ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b="1" i="1" dirty="0">
                <a:latin typeface="TH Niramit AS" pitchFamily="2" charset="-34"/>
                <a:cs typeface="TH Niramit AS" pitchFamily="2" charset="-34"/>
              </a:rPr>
              <a:t>ตัวอย่าง  </a:t>
            </a:r>
            <a:endParaRPr lang="en-US" b="1" i="1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พระมหาสมชัย กุสล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จิตฺ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โต.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ทรรศนะเรื่องจิตในพุทธปรัชญา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. </a:t>
            </a: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         กรุงเทพมหานคร: บัณฑิตวิทยาลัย มหาวิทยาลัยมหาจุฬาลง</a:t>
            </a: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         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ราชวิทยาลัย,  ๒๕๔๒. (อัดสำเนา)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   </a:t>
            </a:r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เอกสารอ้างอิง</a:t>
            </a: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บัณฑิตวิทยาลัย มหาวิทยาลัยมหาจุฬาลง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ราชวิทยาลัย, </a:t>
            </a:r>
          </a:p>
          <a:p>
            <a:pPr algn="thaiDist">
              <a:buNone/>
            </a:pP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          คู่มือดุษฎีนิพนธ์ วิทยานิพนธ์ และสารนิพนธ์, 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พิมพ์</a:t>
            </a:r>
          </a:p>
          <a:p>
            <a:pPr algn="thaiDist">
              <a:buNone/>
            </a:pP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            ครั้งที่ ๗, บัณฑิตวิทยาลัย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มหาวิทยาลัยมหาจุฬาลง</a:t>
            </a:r>
          </a:p>
          <a:p>
            <a:pPr algn="thaiDist">
              <a:buNone/>
            </a:pP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           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ราชวิทยาลัย, ๒๕๖๐.</a:t>
            </a: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จัดทำโดย</a:t>
            </a:r>
          </a:p>
          <a:p>
            <a:pPr algn="ctr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พระมหากฤษฎา </a:t>
            </a:r>
            <a:r>
              <a:rPr lang="th-TH" sz="3600" b="1" dirty="0" err="1">
                <a:latin typeface="TH Niramit AS" pitchFamily="2" charset="-34"/>
                <a:cs typeface="TH Niramit AS" pitchFamily="2" charset="-34"/>
              </a:rPr>
              <a:t>กิตฺ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ติ</a:t>
            </a:r>
            <a:r>
              <a:rPr lang="th-TH" sz="3600" b="1" dirty="0" err="1">
                <a:latin typeface="TH Niramit AS" pitchFamily="2" charset="-34"/>
                <a:cs typeface="TH Niramit AS" pitchFamily="2" charset="-34"/>
              </a:rPr>
              <a:t>โสภโณ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, ดร.</a:t>
            </a:r>
          </a:p>
          <a:p>
            <a:pPr algn="ctr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อาจารย์ประจำหลักสูตรพุทธ</a:t>
            </a:r>
            <a:r>
              <a:rPr lang="th-TH" sz="3600" b="1" dirty="0" err="1">
                <a:latin typeface="TH Niramit AS" pitchFamily="2" charset="-34"/>
                <a:cs typeface="TH Niramit AS" pitchFamily="2" charset="-34"/>
              </a:rPr>
              <a:t>ศาสตร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ดุษฎีบัณฑิต สาขาวิชาการจัดการเชิงพุทธ ภาควิชารัฐศาสตร์ คณะสังคมศาสตร์ มหาวิทยาลัยมหาจุฬาลง</a:t>
            </a:r>
            <a:r>
              <a:rPr lang="th-TH" sz="3600" b="1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ราชวิทยาลัย</a:t>
            </a:r>
          </a:p>
          <a:p>
            <a:pPr algn="ctr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โทร. 098-8689896</a:t>
            </a:r>
          </a:p>
          <a:p>
            <a:pPr algn="ctr"/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Maha_krisada@hotmail.com</a:t>
            </a:r>
            <a:endParaRPr lang="th-TH" sz="3600" b="1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๑.๕.๑ ขอบเขตด้านเนื้อหา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</a:t>
            </a:r>
          </a:p>
          <a:p>
            <a:pPr algn="thaiDist"/>
            <a:r>
              <a:rPr lang="th-TH" sz="4000" dirty="0">
                <a:latin typeface="TH Niramit AS" pitchFamily="2" charset="-34"/>
                <a:cs typeface="TH Niramit AS" pitchFamily="2" charset="-34"/>
              </a:rPr>
              <a:t>เขียนแสดงให้เห็นถึงขอบเขตของเนื้อหาที่ต้องการศึกษาว่า ต้องการกำหนดแค่ไหน อย่างไร ซึ่งถือว่า เป็นข้อตกลงเบื้องต้นของดุษฎีนิพนธ์ วิทยานิพนธ์ฉบับนั้น ๆ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thaiDist"/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๑.๕.๒ ขอบเขตด้านตัวแปร(ถ้ามี)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- งานวิจัยเชิงคุณภาพ 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ควรระบุตัวแปรที่ศึกษาไว้อย่างกว้างๆและแสดงให้เห็นถึงความเกี่ยวข้องของตัวแปรแต่ละกลุ่ม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- งานวิจัยเชิงปริมาณ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ควรระบุตัวแปรที่ศึกษาให้ชัดเจน เช่น ตัวแปรต้น ตัวแปรตาม และ/หรือ ตัวแปรที่เกี่ยวข้อง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- งานวิจัยแบบผสม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ควรระบุทั้งตัวแปรเชิงคุณภาพและตัวแปรเชิงปริมาณให้ชัดเจนทั้งสองส่วน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- การกำหนดขอบเขตด้านตัวแปร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ควรคำนึงถึงการทบทวนเอกสารและงานวิจัยด้วยว่า ตัวแปรแต่ละตัว สอดคล้องกับแนวคิด ทฤษฎีหรืองานวิจัยของใคร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๑.๕.๓ ขอบเขตด้านประชากร/ผู้ให้ข้อมูลสำคัญ(ถ้ามี)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- งานวิจัยเชิงปริมาณ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ควรกำหนดขอบเขตด้านประชากรกลุ่มเป้าหมายให้ชัดเจนว่า ต้องการแจงแบบสอบถามหรือใช้เครื่องมือการวิจัยกับกลุ่มใด และจำนวนประชากรควรอ้างอิงแหล่งที่มาให้ชัดเจนด้วย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- งานวิจัยเชิงคุณภาพ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 โดยเฉพาะการวิจัยเชิงพื้นที่ ควรระบุผู้ให้ข้อมูลสำคัญให้ชัดเจนว่า ผู้ให้ข้อมูลสำคัญแบ่งเป็นกี่กลุ่ม แต่ละกลุ่มมีจำนวนเท่าใด มีตำแหน่งหน้าที่หรือเกี่ยวข้องกับงานวิจัยที่ศึกษาอย่างไร และแต่ละกลุ่มนั้น ผู้วิจัยจะใช้วิธีการเก็บข้อมูลอย่างไร เช่น การสัมภาษณ์เชิงลึก การสนทนากลุ่ม ฯลฯ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๑.๕.๔ ขอบเขตด้านพื้นที่ (ถ้ามี)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กำหนดพื้นที่การวิจัยให้ชัดเจนว่า ศึกษาที่ไหน หน่วยงานหรือองค์กรใด ตั้งอยู่สถานที่ใด</a:t>
            </a:r>
          </a:p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๑.๕.๕ ขอบเขตด้านระยะเวลา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กำหนดระยะเวลาในการดำเนินการวิจัย ซึ่งจะเป็นสิ่งที่แสดงให้เห็นถึงกรอบเวลาในการศึกษาและวิเคราะห์ข้อมูล เช่น ดำเนินการวิจัยตั้งแต่เดือนมกราคมพ.ศ. ๒๕๖๐ถึง เดือนมิถุนายน พ.ศ. ๒๕๖๐ รวมเป็นระยะเวลา ๖ เดือนเป็นต้น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๑.๑ชื่อเรื่อง (ภาษาไทยและภาษาอังกฤษ)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การตั้งชื่อเรื่องดุษฎีนิพนธ์ วิทยานิพนธ์และสารนิพนธ์ ควรเขียนเป็นคำนามวลี เช่น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วิธีการประกาศพระศาสนาของพระพุทธเจ้า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ไม่ควรเขียนเป็นประโยคสมบูรณ์ที่มีครบทั้งประธาน กริยา และกรรม เช่น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พระพุทธเจ้าทรงประกาศพระศาสนา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ควรใช้ภาษากะทัดรัด ชัดเจน ไม่วกวนคลุมเครือ ที่สำคัญคือ ชื่อเรื่องต้องสะท้อนหรือเล็งถึงประเด็นปัญหาที่ต้องการหาคำตอบด้วย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เกณฑ์มาตรฐานการเขียนขอบเขตการวิจัย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๑. ระบุขอบเขตเอกสารหรือคัมภีร์ที่จะไปเก็บข้อมูลมาตอบปัญหาการวิจัย โดยระบุให้ชัดเจนว่า จะใช้เอกสารหรือคัมภีร์อะไรบ้าง (กรณีงานวิจัยเชิงคุณภาพ/ภาคเอกสาร)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๒. ระบุขอบเขตของประชากรและกลุ่มตัวอย่างที่จะใช้ในการศึกษาให้ชัดเจนว่า ประชากรคืออะไร มีจำนวนเท่าใด กลุ่มตัวอย่างคืออะไร มีจำนวนเท่าใด (กรณีงานวิจัยเชิงคุณภาพ/ภาคสนาม)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๓. ระบุขอบเขตตัวแปรในการวิจัย ตัวแปรอิสระและตัวแปรตาม โดยจำแนกรายละเอียดของตัวแปรสำคัญให้ชัดเจน(กรณีงานวิจัยเชิงปริมาณ)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๑.๖ สมมติฐานการวิจัย (ถ้ามี)  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การตั้งสมมติฐานการวิจัย นิยมใช้ในกรณีงานวิจัยเชิงปริมาณหรืองานวิจัยทางวิทยาศาสตร์  ส่วนงานวิจัยเชิงเอกสารและเชิงคุณภาพ (ส่วนงานวิจัยเชิงคุณภาพภาคเอกสารไม่นิยมตั้งสมมติฐานการวิจัย) ไม่เป็นที่นิยม การตั้งสมมติฐาน คือ การคาดเดาคำตอบไว้ล่วงหน้าบนฐานข้อมูลหรือทฤษฎีที่มีอยู่ เช่น เมื่อคดีฆาตกรรมเกิดขึ้น ตำรวจมักจะตั้งสมมติฐานล่วงหน้าว่า เกิดจากการขัดแย้งผลประโยชน์บ้าง ชู้สาวบ้าง ทั้งนี้ เพื่อให้ง่ายหรือมีทิศทางในการทำคดี คำตอบล่วงหน้าแบบสมมติฐาน ต้องมุ่งไปในทิศทางเดียวกันกับวัตถุประสงค์การวิจัย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๑.๖ สมมติฐานการวิจัย (ถ้ามี)  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และต้องสะท้อนความสัมพันธ์ระหว่างตัวแปรต้นกับตัวแปรตาม เช่น เราให้คำตอบล่วงหน้าว่า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การดื่มนมจะทำให้เรียนหนังสือเก่ง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ก็คือสมมติฐานที่สะท้อนความสัมพันธ์ระหว่างตัวแปรต้น (การดื่มนม) กับตัวแปรตาม (การเรียนหนังสือเก่ง) นั่นเอง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เกณฑ์มาตรฐานการเขียนสมมติฐานการวิจัย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๑. เป็นคำตอบ ปัญหาการวิจัยล่วงหน้าที่ผู้วิจัยคาดว่า จะเป็นอย่างนั้นและสอดคล้องกับวัตถุประสงค์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๒. เป็นคำตอบล่วงหน้าที่สอดคล้องกับความสัมพันธ์ระหว่างตัวแปรต้นกับตัวแปรตาม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๓. เป็นสมมติฐานที่ตั้งขึ้นจากหลักฐานข้อมูลเบื้องต้น และจากแนวคิดทฤษฎีที่เกี่ยวข้อง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๔. ใช้ภาษาที่ชัดเจน เข้าใจง่ายและเฉพาะเจาะจง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๑.๗ นิยามศัพท์เฉพาะที่ใช้ในการวิจัย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นิยามศัพท์ในที่นี้ หมายเฉพาะที่ใช้ในการวิจัยเรื่องนี้ กล่าวคือ การให้ความหมายของศัพท์บางศัพท์ที่ผู้วิจัยใช้ในความหมายพิเศษหรือความหมายเฉพาะในงานวิจัยเรื่องนั้น ๆ ศัพท์ที่นิยาม อาจเป็นคำที่คนใช้กันทั่วไปหรือศัพท์ที่คนไม่คุ้นเคยก็ได้ แต่เมื่อผู้วิจัยต้องการใช้คำนั้นในความหมายที่ตนต้องการ ซึ่งต่างจากความหมายที่คนทั่วไปใช้กัน จึงต้องนิยามให้ชัดเจนว่า คำนั้นหรือศัพท์นั้น มีความหมายแค่ไหนเพียงไร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๑.๗ นิยามศัพท์เฉพาะที่ใช้ในการวิจัย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ตัวอย่างงานวิจัยเรื่องหนึ่งชื่อว่า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ศึกษาความเชื่อเรื่องนรกสวรรค์ของนิสิตมหาวิทยาลัยมหาจุฬาลง</a:t>
            </a:r>
            <a:r>
              <a:rPr lang="th-TH" sz="3600" b="1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ราชวิทยาลัย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เนื่องจากนิสิตมหาวิทยาลัยมหาจุฬาลง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ราชวิทยาลัย มีหลายระดับ หลายชั้นปี และหลายสาขาวิชา ซึ่งงานวิจัยเรื่องนี้ไม่ต้องการศึกษานิสิตทั้งหมด ผู้วิจัยจึงนิยามศัพท์เชิงปฏิบัติการว่า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คำว่า นิสิต ในที่นี้หมายถึง..........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๑.๗ นิยามศัพท์เฉพาะที่ใช้ในการวิจัย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นิสิตระดับปริญญาโท สาขาวิชาพระพุทธศาสนา ชั้นปีที่ ๑ ผู้กำลังศึกษาอยู่ที่บัณฑิตวิทยาลัย มหาวิทยาลัยมหาจุฬาลง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ราชวิทยาลัยเท่านั้น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คำนิยามนี้ ทำให้คำว่า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นิสิต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มีความหมายเฉพาะเจาะจงลงไปว่า หมายถึง คนกลุ่มใด แต่ถ้าเป็นศัพท์ที่ผู้วิจัยใช้ในความหมายเดียวกันกับที่คนทั่วไปใช้กัน ก็ไม่จำเป็นต้องนิยามก็ได้ เรียกง่าย ๆ  ว่า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การนิยามศัพท์ก็คือ การตีกรอบคำศัพท์ให้มีความหมายเท่าที่เราต้องการใช้ในงานวิจัยเท่านั้น</a:t>
            </a:r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เกณฑ์มาตรฐานการเขียนนิยามศัพท์เฉพาะ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๑. ศัพท์ที่นิยามต้องใช้ในความหมายเฉพาะเจาะจงหรือความหมายพิเศษเท่านั้น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๒. ศัพท์ที่จะนิยาม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ควรเป็นคำหลัก (</a:t>
            </a:r>
            <a:r>
              <a:rPr lang="en-US" b="1" dirty="0">
                <a:latin typeface="TH Niramit AS" pitchFamily="2" charset="-34"/>
                <a:cs typeface="TH Niramit AS" pitchFamily="2" charset="-34"/>
              </a:rPr>
              <a:t>Keyword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)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ของงานวิจัยเท่านั้น ซึ่งคำหลักมักปรากฏอยู่ในชื่อเรื่องวิจัยหรือวัตถุประสงค์การวิจัย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ส่วนศัพท์ทั่วไปไม่ต้องนิยาม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๓. ต้องนิยามให้ครอบคลุมเฉพาะความหมายที่ผู้วิจัยต้องการใช้ในงานวิจัยของตนเท่านั้น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๔. ไม่ควรนิยามศัพท์ให้มีความหมายกำกวมหรือนิยามเกินกว่าความหมายที่ใช้จริง ๆ  เช่น นิยามคำว่า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นิสิต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หมายถึง นิสิตปริญญาตรีปริญญาโท และปริญญาเอก ทั้งที่งานวิจัยมุ่งศึกษาเฉพาะนิสิตปริญญาโทเท่านั้น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60531"/>
            <a:ext cx="8229600" cy="4768865"/>
          </a:xfrm>
        </p:spPr>
        <p:txBody>
          <a:bodyPr>
            <a:noAutofit/>
          </a:bodyPr>
          <a:lstStyle/>
          <a:p>
            <a:r>
              <a:rPr lang="th-TH" b="1" dirty="0">
                <a:latin typeface="TH Niramit AS" pitchFamily="2" charset="-34"/>
                <a:cs typeface="TH Niramit AS" pitchFamily="2" charset="-34"/>
              </a:rPr>
              <a:t>๑.๘ ทบทวนเอกสารและงานวิจัยที่เกี่ยวข้อง</a:t>
            </a:r>
          </a:p>
          <a:p>
            <a:r>
              <a:rPr lang="th-TH" dirty="0">
                <a:latin typeface="TH Niramit AS" pitchFamily="2" charset="-34"/>
                <a:cs typeface="TH Niramit AS" pitchFamily="2" charset="-34"/>
              </a:rPr>
              <a:t>การทบทวนเอกสารและงานวิจัยที่เกี่ยวข้อง หมายถึง การย้อนกลับไปสำรวจเอกสารและงานวิจัยที่มีผู้ศึกษาไว้ในอดีต ซึ่งเป็นงานที่มีเนื้อหาเกี่ยวข้องกับงานวิจัยของเราโดยตรงหรือบางส่วนการทบทวน ก็คือ การสำรวจดูว่า งานเรื่องนั้น ๆ  ผู้เขียนมุ่งศึกษาหาคำตอบในประเด็นปัญหาอะไร เมื่อศึกษาแล้วได้พบคำตอบว่าอย่างไรบ้าง คำตอบนั้นมีช่องว่าง (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Academic Gap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) หรือมีความไม่ชัดเจนอะไรที่จะเป็นช่องทางให้เราศึกษาเพื่อความชัดเจนต่อไป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b="1" dirty="0">
                <a:latin typeface="TH Niramit AS" pitchFamily="2" charset="-34"/>
                <a:cs typeface="TH Niramit AS" pitchFamily="2" charset="-34"/>
              </a:rPr>
              <a:t>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การทบทวนเอกสารฯ มีประโยชน์ในแง่ที่ทำให้เราเห็นพัฒนาการขององค์ความรู้ในด้านนั้น ๆ  ว่ามีความเป็นมาอย่างไร ก้าวหน้าไปถึงไหน ทำให้ไม่ต้องเสียเวลาเดินทางซ้ำรอยเรื่องที่ผู้อื่นเขาให้คำตอบไว้ชัดเจนแล้ว และทำให้เราเห็นช่องทางที่จะศึกษาหาคำตอบต่อไป อุปมาเหมือนคนในอดีตได้สร้างบันไดหลายขั้นไว้ให้แก่เรา ถ้าเราอยากสร้างบันไดให้สูงขึ้นไปอีก ก็ต้องย้อนกลับไปทบทวนดูว่า ในอดีตได้สร้างบันไดไว้กี่ขั้นแล้ว บันไดเหล่านั้น มีวิธีการสร้างอย่างไร มีข้อบกพร่องหรือช่องทางที่จะพัฒนาให้ดียิ่งขึ้นหรือไม่ อย่างไร และมีโอกาสที่จะสร้างบันไดให้สูงขึ้นได้หรือไม่ เป็นต้น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เกณฑ์มาตรฐานการตั้งชื่อเรื่อง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4000" dirty="0">
                <a:latin typeface="TH Niramit AS" pitchFamily="2" charset="-34"/>
                <a:cs typeface="TH Niramit AS" pitchFamily="2" charset="-34"/>
              </a:rPr>
              <a:t>๑. ใช้คำกะทัดรัด ชัดเจน ไม่คลุมเครือ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4000" dirty="0">
                <a:latin typeface="TH Niramit AS" pitchFamily="2" charset="-34"/>
                <a:cs typeface="TH Niramit AS" pitchFamily="2" charset="-34"/>
              </a:rPr>
              <a:t>๒. เขียนเป็นข้อความคำนามวลี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4000" dirty="0">
                <a:latin typeface="TH Niramit AS" pitchFamily="2" charset="-34"/>
                <a:cs typeface="TH Niramit AS" pitchFamily="2" charset="-34"/>
              </a:rPr>
              <a:t>๓. ชื่อเรื่องสะท้อนหรือชี้ถึงประเด็นปัญหาการวิจัย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4000" dirty="0">
                <a:latin typeface="TH Niramit AS" pitchFamily="2" charset="-34"/>
                <a:cs typeface="TH Niramit AS" pitchFamily="2" charset="-34"/>
              </a:rPr>
              <a:t>๔. ตั้งชื่อเป็นภาษาไทยและภาษาอังกฤษ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endParaRPr lang="th-TH" sz="40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ซึ่งการทบทวนอดีตแล้วพบข้อบกพร่องหรือช่องทางที่จะสร้างสรรค์สิ่งใหม่ ๆ  ขึ้นได้ ถือว่าเป็นโอกาสทองในการทำงานวิจัย เพราะนี้คือเหตุผลที่เราสามารถนำไปอ้างกับคนอื่น ๆ  ได้ว่า งานวิจัยของเราเป็นงานสร้างสรรค์ใหม่ เป็นงานที่จะสร้างองค์ความรู้ใหม่ได้ ไม่ใช่งานที่เดินซ้ำรอยหรือเป็นงานที่เอาสิ่งที่ผู้อื่นรู้แล้วมาพูดทวนซ้ำอีก     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เกณฑ์มาตรฐานการทบทวนเอกสารและงานวิจัยที่เกี่ยวข้อง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๑.ต้องมีเนื้อหาหรือมีประเด็นในการศึกษาเกี่ยวข้องกับเรื่องที่จะดำเนินการวิจัย ซึ่งอาจเกี่ยวข้องทั้งหมดหรือบางส่วน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๒. ควรมีมาตรฐานทางวิชาการและเขียนโดยผู้ทรงคุณวุฒิทางวิชาการหรือผู้อยู่ในแวดวงวิชาการ ส่วนงานที่คนทั่วไปเขียนขึ้น ไม่ควรนำมาทบทวน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เกณฑ์มาตรฐานการทบทวนเอกสารและงานวิจัยที่เกี่ยวข้อง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๓. ควรชี้ให้เห็นพัฒนาการขององค์ความรู้ด้านนั้น ๆ  ที่คนในอดีตสร้างสรรค์ไว้ ชี้ให้เห็นประเด็นที่ผู้เขียนต้องการตอบ และคำตอบที่ผู้เขียนนำเสนอไว้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๔. รูปแบบการเขียนทบทวนเอกสารและงานวิจัยที่เกี่ยวข้อง  ควรเขียนโดยเอาประเด็นเป็นตัวตั้ง ไม่ควรเขียนเรียงลำดับตามชื่อผู้เขียนและปีที่เขียน ควรเขียนร้อยเรียงอย่างเป็นระบบให้เป็นเนื้อเดียวกัน เมื่ออ่านแล้วทำให้มองเห็นภาพรวมและพัฒนาการขององค์ความรู้ด้านนั้น ๆ  รวมทั้งควรชี้ให้เห็นช่องว่างทางวิชาการที่ยังไม่มีคำตอบชัดเจนหรือชี้ให้เห็นช่องทางที่เราจะเดินหน้าทำวิจัยต่อไป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เกณฑ์มาตรฐานการทบทวนเอกสารและงานวิจัยที่เกี่ยวข้อง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๕. ต้องสรุปด้วยว่า จากการทบทวนเอกสารงานวิจัยที่เกี่ยวข้อง ทำให้ได้แนวคิด ทฤษฎีที่เกี่ยวกับงานวิจัยที่กำลังศึกษาอย่างไร และนิสิตจะต่อยอดในการศึกษาเพื่อสร้างสรรค์เป็นองค์ความรู้ใหม่ได้อย่างไร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๖. เชิงปริมาณ ไม่ควรเกิน ๕ ปีย้อนหลังนับปีปัจจุบันที่ทำวิจัย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ในโครงร่างดุษฎีนิพนธ์ วิทยานิพนธ์ทุกระดับ ทุกแบบการวิจัย ต้องนำเสนอการทบทวนเอกสารและงานวิจัยที่เกี่ยวข้อง สำหรับการวิจัยเชิงปริมาณ เมื่อผ่านการอนุมัติหัวข้อ แล้วเริ่มลงมือทำการวิจัยจริง ให้ย้ายไปอยู่บทที่ ๒ ในหัวข้องานวิจัยที่เกี่ยวข้อง </a:t>
            </a: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ในการทบทวนวรรณกรรม ตำแหน่งทางวิชาการ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/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ชื่อผู้แต่ง (กรณีเป็นพระสงฆ์ให้ใส่ตำแหน่งทางวิชาการไว้หลังชื่อผู้แต่ง) ให้พิมพ์ด้วยตัวอักษรธรรมดา และไม่ต้องมีเลขแสดงลำดับ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๑.๙  วิธีดำเนินการวิจัย</a:t>
            </a:r>
          </a:p>
          <a:p>
            <a:pPr algn="thaiDist">
              <a:buNone/>
            </a:pP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วิธีดำเนินการวิจัย (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Research Methodology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) หรือบางครั้งเรียกว่า ระเบียบวิธีวิจัย เป็นองค์ประกอบที่สำคัญมาก เพราะผลการวิจัยที่ออกมาจะน่าเชื่อถือหรือไม่ ขึ้นอยู่กับวิธีการดำเนินการวิจัย ที่เราใช้เป็นเครื่องมือเก็บรวบรวมข้อมูลและวิเคราะห์ข้อมูล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การเขียนวิธีดำเนินการวิจัย คือ การแจงรายละเอียดว่า เมื่อถึงเวลาลงมือทำวิจัยจริง ๆ  เราจะมีวิธีการและขั้นตอนการเก็บหลักฐานข้อมูลมาตอบปัญหาวิจัยอย่างไร จะใช้เครื่องมืออะไรเก็บข้อมูล (เช่น แบบสอบถาม การสัมภาษณ์เชิงลึก การสังเกต การสนทนากลุ่ม) เมื่อได้ข้อมูลมาแล้วจะทำอย่างไรกับข้อมูลนั้น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>
              <a:buNone/>
            </a:pP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อุปมาเหมือนพ่อครัวชี้แจงเหตุผลว่า ตนจะทำอาหารพิเศษชนิดหนึ่งขึ้นมา พร้อมกับบอกวิธีการทำอาหารว่า มีลำดับขั้นตอนอย่างไร นับตั้งแต่วิธีการที่จะได้มาซึ่งวัตถุดิบสำหรับทำอาหาร ขั้นตอนการปรุงจะเริ่มจากอะไรก่อน อะไรหลัง เป็นต้น การเขียนวิธีการดำเนินการวิจัยทำได้หลายแบบ ดังนี้ 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>
              <a:buNone/>
            </a:pP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ก. การวิจัยเชิงคุณภาพ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ภาคเอกสาร (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Documentary Research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)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หมายถึง งานวิจัยที่รวบรวมข้อมูลเพื่อตอบปัญหาการวิจัยจากเอกสารเท่านั้น เช่น งานวิจัยทางปรัชญางานวิจัยทางประวัติศาสตร์ งานวิจัยด้านวรรณคดี งานวิจัยคัมภีร์ศาสนา (ส่วนใหญ่เป็นงานวิจัยสายมนุษยศาสตร์)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เวลาเขียนวิธีดำเนินการวิจัยต้องแจงให้ละเอียดว่า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จะมีวิธีการเก็บข้อมูลจากเอกสารที่จะศึกษาอย่างไร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เมื่อได้ข้อมูลมาแล้ว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จะวิเคราะห์หรือตีความข้อมูลนั้นด้วยกรอบแนวคิดอะไร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เช่น อาจบอกว่า จะวิเคราะห์ข้อมูลด้วยวิธีการทางปรัชญา/ด้วยวิธีการทางประวัติศาสตร์/ด้วยวิธีการแบบวรรณคดีวิจารณ์/ด้วยวิธีแห่งศาสตร์แห่งการตีความ เป็นต้น อย่างใดอย่างหนึ่ง รวมทั้งแจงให้เห็นรายละเอียดของวิธีการนั้น ๆ  ด้วย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4400" b="1" dirty="0">
                <a:latin typeface="TH Niramit AS" pitchFamily="2" charset="-34"/>
                <a:cs typeface="TH Niramit AS" pitchFamily="2" charset="-34"/>
              </a:rPr>
              <a:t>๑.๒ ความเป็นมาและความสำคัญของปัญหา</a:t>
            </a:r>
            <a:endParaRPr lang="en-US" sz="44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4400" dirty="0">
                <a:latin typeface="TH Niramit AS" pitchFamily="2" charset="-34"/>
                <a:cs typeface="TH Niramit AS" pitchFamily="2" charset="-34"/>
              </a:rPr>
              <a:t>การเขียนความเป็นมาและความสำคัญของปัญหา เป็นการให้เหตุผลประกอบว่า </a:t>
            </a:r>
          </a:p>
          <a:p>
            <a:pPr algn="thaiDist"/>
            <a:r>
              <a:rPr lang="th-TH" sz="4400" dirty="0">
                <a:latin typeface="TH Niramit AS" pitchFamily="2" charset="-34"/>
                <a:cs typeface="TH Niramit AS" pitchFamily="2" charset="-34"/>
              </a:rPr>
              <a:t>ทำไมเรื่องของเราจึงสมควรศึกษาวิจัย </a:t>
            </a:r>
          </a:p>
          <a:p>
            <a:pPr algn="thaiDist"/>
            <a:r>
              <a:rPr lang="th-TH" sz="4400" dirty="0">
                <a:latin typeface="TH Niramit AS" pitchFamily="2" charset="-34"/>
                <a:cs typeface="TH Niramit AS" pitchFamily="2" charset="-34"/>
              </a:rPr>
              <a:t>ปัญหาที่ต้องการหาคำตอบนั้นสำคัญอย่างไร</a:t>
            </a:r>
          </a:p>
          <a:p>
            <a:pPr algn="thaiDist"/>
            <a:endParaRPr lang="en-US" sz="44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ภาคสนาม (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Qualitative Research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)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หมายถึง งานวิจัยที่เก็บรวบรวมข้อมูลภาคสนามแบบคุณภาพ คือ เก็บข้อมูลด้วยวิธีที่ไม่ต้องชั่ง ตวง วัด ออกมาเป็นสถิติหรือตัวเลขเหมือนงานวิจัยเชิงปริมาณ หากแต่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เป็นการเก็บข้อมูลในรูปของข้อความจากการสัมภาษณ์  ข้อความจากการสนทนา  ข้อความบันทึกหรือจากการสังเกต</a:t>
            </a:r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ดังนั้น ในเวลาเขียนวิธีดำเนินการวิจัย ต้องแจงให้เห็นรายละเอียดว่า จะใช้วิธีการเก็บข้อมูลอย่างไร เช่น เก็บด้วยวิธีการสัมภาษณ์เชิงลึก (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In-depth Interviews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) ด้วยการสนทนากลุ่ม (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Focus Group Discussion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) ด้วยวิธีการสังเกตแบบมีส่วนร่วม (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Participant Observation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) อย่างใดอย่างหนึ่ง หรือหลายอย่างรวมกัน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โดยแต่ละแบบนั้น ต้องแจงให้เห็นรายละเอียดด้วยว่า มีลำดับขั้นตอนการทำงานอย่างไร เมื่อได้ข้อมูลมาแล้ว จะทำการวิเคราะห์ข้อมูลอย่างไร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เป็นต้น  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ข. การวิจัยเชิงปริมาณ (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Quantitative Research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)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หมายถึง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การวิจัยที่ใช้วิธีการเก็บข้อมูลในรูปแบบของการชั่ง ตวง วัด ออกมาเป็นสถิติหรือตัวเลข 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เช่น เวลาเราป่วยไม่สบายแล้วไปพบหมอที่โรงพยาบาล ก่อนจะพบหมอ บุรุษพยาบาลจะเก็บข้อมูลส่วนตัวของเราด้วยการชั่งน้ำหนัก วัดความดันโลหิต วัดความสูง ตรวจเลือด เป็นต้น จากนั้น จึงส่งข้อมูลต่อไปให้หมอ เพื่อเป็นข้อมูลประกอบการวินิจฉัยโรค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ข้อมูลเหล่านั้น ล้วนอยู่ในรูปของตัวเลขทั้งสิ้น นี้คือการเก็บข้อมูลในรูปแบบที่เรียกว่า 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ข้อมูลเชิงปริมาณ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พอไปพบหมอ หมอจะสัมภาษณ์เราเกี่ยวกับอาการของโรค แล้วจดข้อความต่าง ๆ  ลงไปในเอกสาร ข้อมูลที่หมอบันทึกไว้ในรูปของข้อความหรือตัวหนังสือ นี้เรียกว่า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ข้อมูลเชิงคุณภาพ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</a:t>
            </a:r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เวลาเขียนวิธีดำเนินการวิจัยเชิงปริมาณต้องแจงให้เห็นรายละเอียดว่า จะใช้วิธีการเก็บข้อมูลอย่างไร จะสร้างเครื่องมือเก็บข้อมูลอย่างไร เมื่อได้ข้อมูลมาแล้ว จะทำการวิเคราะห์ข้อมูลอย่างไร เป็นต้น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รูปแบบการเขียนวิธีดำเนินการวิจัยเชิงปริมาณที่ดี ควรมีองค์ประกอบต่อไปนี้</a:t>
            </a:r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(๑) ประชากร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ต้องระบุให้ชัดเจนว่า กลุ่มประชากรที่จะไปศึกษานั้น มีขอบเขต จำนวนเท่าไรและมีคุณลักษณะอย่างไร เป็นต้น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(๒) กลุ่มตัวอย่าง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คือ ส่วนหนึ่งของประชากรที่นำมาศึกษา ต้องระบุขนาดของกลุ่มตัวอย่าง วิธีการและขั้นตอนการเลือกกลุ่มตัวอย่าง อย่างละเอียด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400" b="1" dirty="0">
                <a:latin typeface="TH Niramit AS" pitchFamily="2" charset="-34"/>
                <a:cs typeface="TH Niramit AS" pitchFamily="2" charset="-34"/>
              </a:rPr>
              <a:t>เกณฑ์มาตรฐานการเสนอประชากรและกลุ่มตัวอย่าง</a:t>
            </a:r>
            <a:endParaRPr lang="en-US" sz="34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400" dirty="0">
                <a:latin typeface="TH Niramit AS" pitchFamily="2" charset="-34"/>
                <a:cs typeface="TH Niramit AS" pitchFamily="2" charset="-34"/>
              </a:rPr>
              <a:t>๑. ระบุขอบเขต จำนวน และคุณลักษณะของประชากรอย่างชัดเจน</a:t>
            </a:r>
            <a:endParaRPr lang="en-US" sz="34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400" dirty="0">
                <a:latin typeface="TH Niramit AS" pitchFamily="2" charset="-34"/>
                <a:cs typeface="TH Niramit AS" pitchFamily="2" charset="-34"/>
              </a:rPr>
              <a:t>๒. กำหนดขนาดของกลุ่มตัวอย่างเหมาะสมและถูกต้องตามหลักวิชา</a:t>
            </a:r>
            <a:endParaRPr lang="en-US" sz="34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400" dirty="0">
                <a:latin typeface="TH Niramit AS" pitchFamily="2" charset="-34"/>
                <a:cs typeface="TH Niramit AS" pitchFamily="2" charset="-34"/>
              </a:rPr>
              <a:t>๓. กำหนดวิธีเลือกกลุ่มตัวอย่างเหมาะสม เขียนอธิบายการเลือกกลุ่มตัวอย่างให้ผู้อ่านเห็นภาพในการปฏิบัติจริงว่ามีวิธีดำเนินการในรายละเอียดอย่างไร</a:t>
            </a:r>
            <a:endParaRPr lang="en-US" sz="34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(๓) เครื่องมือที่ใช้ในการรวบรวมข้อมูล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ต้องเขียนรายละเอียดว่า เครื่องมือที่ใช้มีอะไรบ้าง พร้อมทั้งระบุลักษณะของเครื่องมือ หากสร้างหรือพัฒนาเครื่องมือขึ้นเอง ต้องระบุขั้นตอนและวิธีการสร้าง การทดลองใช้และการตรวจสอบคุณภาพไว้ชัดเจน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เกณฑ์มาตรฐานการระบุเครื่องมือที่ใช้ในการรวบรวมข้อมูล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กรณีที่ ๑นำเครื่องมือของผู้อื่นมาใช้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4000" dirty="0">
                <a:latin typeface="TH Niramit AS" pitchFamily="2" charset="-34"/>
                <a:cs typeface="TH Niramit AS" pitchFamily="2" charset="-34"/>
              </a:rPr>
              <a:t>๑. ระบุแหล่งที่มา ปีที่สร้าง และค่าสถิติแสดงคุณภาพ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4000" dirty="0">
                <a:latin typeface="TH Niramit AS" pitchFamily="2" charset="-34"/>
                <a:cs typeface="TH Niramit AS" pitchFamily="2" charset="-34"/>
              </a:rPr>
              <a:t>๒. ชี้ให้เห็นเหตุผลและความสมเหตุสมผลที่จะใช้เครื่องมือนั้นเก็บข้อมูล 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กรณีที่ ๒ สร้างเครื่องมือใช้เอง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๑. อธิบายการสร้างเครื่องมือตามหลักวิชา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๒. ระบุแหล่งที่มาของข้อมูลพื้นฐานที่ใช้ประกอบการร่างเครื่องมือ เช่น เอกสาร หนังสือ คู่มือหรือตัวเครื่องมือของคนอื่น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๓. ระบุรายละเอียด วิธีการตรวจสอบเครื่องมือ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ในอดีตที่ผ่านมา มีแนวคิดหรือทฤษฎีที่พยายามตอบปัญหานั้นหรือไม่ อย่างไร </a:t>
            </a: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ถ้ามีผู้ศึกษาไว้บ้างแล้ว ต้องชี้แจงต่อไปว่า มีประเด็นปัญหาใดบ้างที่ยังค้างคาอยู่หรือตอบแล้ว แต่ยังไม่สมบูรณ์ อุปมาเหมือนเราเสนอความเห็นในที่ประชุมว่า ให้เอาอย่างนั้น อย่างนี้ ที่ประชุมจะเห็นด้วยกับข้อเสนอเราหรือไม่ ขึ้นอยู่กับเหตุผลที่เราใช้สนับสนุนข้อเสนอนั้นเป็นสำคัญ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(๔)การเก็บรวบรวมข้อมูล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ต้องระบุวิธีเก็บข้อมูลที่กำหนดไว้ เช่น ส่งทางไปรษณีย์ เก็บด้วยตนเองหรือให้ผู้ช่วยเก็บข้อมูล กล่าวถึงวิธีการตรวจสอบการเก็บข้อมูล เพื่อให้ข้อมูลที่เป็นมาตรฐานเดียวกันและได้ข้อมูลครบถ้วนหรือมากที่สุด นอกจากนี้ ต้องบอกเหตุผลที่เลือกใช้วิธีเก็บข้อมูลและการตรวจสอบควบคุมคุณภาพข้อมูลด้วย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เกณฑ์มาตรฐานการระบุการเก็บรวบรวมข้อมูล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๑.ระบุวิธีการเก็บรวบรวมข้อมูล อาจระบุเหตุผลที่เลือกใช้วิธีการนั้น ๆ 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๒. ระบุวิธีการตรวจสอบ ติดตาม ควบคุมคุณภาพและอาจระบุเหตุผลที่เลือกใช้วิธีการนั้น ๆ 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๓. ระบุช่วงเวลาเก็บข้อมูล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(๕) การวิเคราะห์ข้อมูล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ให้ระบุวิธีการวิเคราะห์ สถิติที่ใช้ในการวิเคราะห์ข้อมูล 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โดยแยกบรรยายตามลักษณะข้อมูล และตัวแปรแต่ละตัวแปรว่า แต่ละตัวแปรเมื่อได้ข้อมูลมาแล้ว นำมาทำอย่างไร และวิเคราะห์ด้วยสถิติใด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เกณฑ์มาตรฐานการระบุวิธีการวิเคราะห์ข้อมูล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4000" dirty="0">
                <a:latin typeface="TH Niramit AS" pitchFamily="2" charset="-34"/>
                <a:cs typeface="TH Niramit AS" pitchFamily="2" charset="-34"/>
              </a:rPr>
              <a:t>๑. ระบุวิธีการวิเคราะห์ข้อมูล โดยแยกบรรยายตามลักษณะข้อมูลและตัวแปรแต่ละตัว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4000" dirty="0">
                <a:latin typeface="TH Niramit AS" pitchFamily="2" charset="-34"/>
                <a:cs typeface="TH Niramit AS" pitchFamily="2" charset="-34"/>
              </a:rPr>
              <a:t>๒. ระบุสถิติที่ใช้ในการวิเคราะห์ให้ชัดเจน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endParaRPr lang="th-TH" sz="40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(๖) แผนปฏิบัติการวิจัย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เป็นแผนเชิงปฏิบัติการ ที่นิสิตกำหนดขึ้นเป็นแนวในการทำวิจัย โดยระบุกิจกรรมที่จะกระทำไว้ชัดเจน พร้อมระบุช่วงเวลาตั้งแต่เริ่มต้นกิจกรรมนั้นจนสิ้นสุดไว้ด้วย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เกณฑ์มาตรฐานการระบุแผนปฏิบัติการวิจัย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๑. ระบุกิจกรรมที่จะดำเนินการ เรียงเป็นข้อ ๆ  ชัดเจน พร้อมระบุช่วงเวลาตั้งแต่เริ่มต้นจนสิ้นสุด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๒. ให้เขียนในรูป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Gantt charge</a:t>
            </a:r>
          </a:p>
          <a:p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๑.๑๐ กรอบแนวคิดในการวิจัย</a:t>
            </a:r>
          </a:p>
          <a:p>
            <a:pPr algn="thaiDist"/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กรอบแนวคิดในการวิจัย (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Conceptual Framework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) นิยมใช้ในการวิจัยเชิงปริมาณ เพื่อแสดงให้เห็นความสัมพันธ์ระหว่างตัวแปรต้นกับตัวแปรตาม เช่น เราตั้งสมมติฐานว่า 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การนั่งสมาธิจะทำให้เรียนหนังสือเก่ง</a:t>
            </a:r>
            <a:r>
              <a:rPr lang="en-US" sz="3600" dirty="0">
                <a:latin typeface="TH SarabunPSK" pitchFamily="34" charset="-34"/>
                <a:cs typeface="TH SarabunPSK" pitchFamily="34" charset="-34"/>
              </a:rPr>
              <a:t>”</a:t>
            </a:r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 เมื่อทำกรอบแนวคิดในการวิจัย จะต้องแสดงให้เห็นความสัมพันธ์ระหว่างตัวแปรต้น คือ การนั่งสมาธิ กับ ตัวแปรตาม คือ การเรียนหนังสือเก่ง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๑.๑๐ กรอบแนวคิดในการวิจัย</a:t>
            </a:r>
          </a:p>
          <a:p>
            <a:pPr algn="thaiDist"/>
            <a:r>
              <a:rPr lang="th-TH" sz="3600" dirty="0">
                <a:latin typeface="TH SarabunPSK" pitchFamily="34" charset="-34"/>
                <a:cs typeface="TH SarabunPSK" pitchFamily="34" charset="-34"/>
              </a:rPr>
              <a:t>ส่วนงานวิจัยเชิงเอกสารและงานวิจัยเชิงคุณภาพ แบบสัมภาษณ์เชิงลึก หรือการสนทนากลุ่ม จะไม่นิยมทำกรอบแนวคิดในการวิจัย อย่างไรก็ตาม จะทำหรือไม่ก็ได้ เพราะงานวิจัยแบบนี้ไม่ได้มุ่งที่จะพิสูจน์ความสัมพันธ์ระหว่างตัวแปรทั้งสอง กรอบแนวคิดการวิจัย ทำได้หลายวิธี ได้แก่ การพรรณนา แบบจำลอง แผนภาพ หรือแบบผสมผสาน</a:t>
            </a:r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en-US" sz="36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เกณฑ์มาตรฐานการเขียนกรอบแนวคิดในการวิจัย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๑. ตัวแปรแต่ละตัวที่เลือกศึกษา ต้องมีพื้นฐานเชิงทฤษฎีว่า มีความสัมพันธ์หรือเกี่ยวข้องกับสิ่งที่ต้องการศึกษา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๒. มีความตรงประเด็นในด้านเนื้อหาสาระ โดยเฉพาะอย่างยิ่งในด้านตัวแปรอิสระหรือตัวแปรตาม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๓. มีรูปแบบสอดคล้องกับวัตถุประสงค์การวิจัย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r>
              <a:rPr lang="th-TH" sz="4000" dirty="0">
                <a:latin typeface="TH SarabunPSK" pitchFamily="34" charset="-34"/>
                <a:cs typeface="TH SarabunPSK" pitchFamily="34" charset="-34"/>
              </a:rPr>
              <a:t>๔. ระบุรายละเอียดของตัวแปร และ/หรือ แสดงความสัมพันธ์ของตัวแปรได้ชัดเจนด้วยสัญลักษณ์หรือแผนภาพ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  <a:p>
            <a:pPr algn="thaiDist"/>
            <a:endParaRPr lang="th-TH" sz="40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>
            <a:noAutofit/>
          </a:bodyPr>
          <a:lstStyle/>
          <a:p>
            <a:pPr algn="ctr"/>
            <a:r>
              <a:rPr lang="th-TH" sz="4400" dirty="0">
                <a:latin typeface="TH Niramit AS" pitchFamily="2" charset="-34"/>
                <a:cs typeface="TH Niramit AS" pitchFamily="2" charset="-34"/>
              </a:rPr>
              <a:t>ทั้งหมดนี้  เพื่อแสดงเหตุผลให้เห็นว่า </a:t>
            </a:r>
          </a:p>
          <a:p>
            <a:pPr algn="ctr"/>
            <a:r>
              <a:rPr lang="th-TH" sz="4800" b="1" dirty="0">
                <a:latin typeface="TH Niramit AS" pitchFamily="2" charset="-34"/>
                <a:cs typeface="TH Niramit AS" pitchFamily="2" charset="-34"/>
              </a:rPr>
              <a:t>เรื่องที่นำมาศึกษานี้สำคัญและจำเป็นหรือจูงใจมากจนถึงขนาดทำให้ผู้ศึกษาสนใจและตัดสินใจเลือกศึกษาเรื่องนี้</a:t>
            </a:r>
            <a:endParaRPr lang="en-US" sz="4800" b="1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๑.๑๑ ประโยชน์ที่คาดว่าจะได้รับ</a:t>
            </a: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การเขียนประโยชน์ที่คาดว่าจะได้รับ คือ การเขียนคาดการณ์ล่วงหน้าว่า หลังจากทำงานวิจัยเรื่องนั้นสำเร็จแล้ว จะมีประโยชน์อะไรเกิดขึ้นบ้าง ซึ่งการเขียนประโยชน์ที่คาดว่าจะได้รับ ต้องให้สัมพันธ์และมุ่งไปในทิศทางเดียวกันกับปัญหาหรือคำถามและวัตถุประสงค์ของการวิจัยด้วย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อุปมาเหมือนเราเดินทางไปจังหวัดเชียงใหม่ เชียงใหม่ คือ วัตถุประสงค์ที่เราต้องการไปให้ถึง เมื่อไปถึงตรงนั้นแล้ว เราก็คาดการณ์ไว้ล่วงหน้าว่า จะได้ประโยชน์อย่างนั้นอย่างนี้หรือได้พบสิ่งนั้นสิ่งนี้ ซึ่งประโยชน์หรือสิ่งที่เราคาดว่าจะได้รับนั้น ต้องสัมพันธ์กับจังหวัดเชียงใหม่ด้วย คือ ต้องมีอยู่จริงที่จังหวัดเชียงใหม่ด้วย ส่วนใหญ่การเขียนประโยชน์ที่คาดว่าจะได้รับ นิยมขึ้นต้นด้วยคำว่า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ทำให้รู้...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”“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ทำให้ทราบ...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”“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ทำให้เข้าใจ...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เป็นต้น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เกณฑ์มาตรฐานการเขียนประโยชน์ที่คาดว่าจะได้รับ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๑. เขียนคาดการณ์ล่วงหน้าถึงประโยชน์ที่คาดว่าจะได้รับ หลังจากบรรลุวัตถุประสงค์ของการวิจัยแล้ว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๒. เขียนให้สัมพันธ์กับวัตถุประสงค์และมุ่งไปในทิศทางเดียวกันกับวัตถุประสงค์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๓. นิยมเขียนขึ้นด้นด้วยคำว่า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ทำให้รู้...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ทำให้ทราบ...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ทำให้เข้าใจ...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เป็นต้น ทั้งนี้ แล้วแต่ความเหมาะสมของงานวิจัยแต่ละเรื่อง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๑.๑๒ สารบัญ (ชั่วคราว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)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การเขียนสารบัญชั่วคราว เป็นการวางโครงสร้างเนื้อหาของงานวิจัยให้เห็นว่า ในแต่ละบทมีประเด็นที่จะศึกษาอย่างไรบ้าง ชื่อบทคืออะไร มีหัวข้อย่อยอย่างไร ซึ่งการออกแบบบทแต่ละบทนั้น ต้องคำนึงถึงวัตถุประสงค์ของการวิจัยเป็นสำคัญ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ควรให้เนื้อหาของแต่ละบทมุ่งไปในทิศทางเดียวกัน นั่นคือ มุ่งไปสู่การตอบปัญหาการวิจัย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โดยอาจให้แต่ละบททำหน้าที่ตอบปัญหาการวิจัยในบางแง่มุมหรือตอบวัตถุประสงค์ข้อใดข้อหนึ่ง และควรให้เนื้อหาของแต่ละบทมีความสัมพันธ์ส่งทอดกันไปตามลำดับเหมือนลูกโซ่ สารบัญชั่วคราวหรือโครงสร้างของงานวิจัยเชิงคุณภาพภาคเอกสารนั้น ไม่มีรูปแบบที่แน่นอนตายตัว ขึ้นอยู่กับความเหมาะสมของงานแต่ละเรื่อง ส่วนสารบัญชั่วคราวหรือโครงสร้างของงานวิจัยเชิงคุณภาพภาคสนาม และเชิงปริมาณ ค่อนข้างจะมีรูปแบบแน่นอนตายตัว (ดูแผนภาพที่ว่าด้วยสารบัญในหน้าถัดไป)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๑.๑๓ บรรณานุกรม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บรรณานุกรม คือ รายการเอกสารต่าง ๆ  ที่นำมาใช้อ้างอิงหรือประกอบการศึกษาค้นคว้าในงานวิจัยแต่ละเรื่อง การเขียนบรรณานุกรมนั้น ให้เขียนไว้ในส่วนท้ายของงานวิจัย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โดยเขียนไล่เลียงตามลำดับอักษร และแบ่งหมวดหมู่ตามประเภทของเอกสาร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เช่น เอกสารปฐมภูมิ ทุติยภูมิ เป็นต้น ส่วนรายละเอียดเกี่ยวกับการทำบรรณานุกรม ให้ดูบทที่ว่าด้วยการทำเชิงอรรถ บรรณานุกรมและภาคผนวก (บทที่ ๔)โดยเรียงลำดับตามประเภทเอกสารดังนี้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4000" dirty="0">
                <a:latin typeface="TH Niramit AS" pitchFamily="2" charset="-34"/>
                <a:cs typeface="TH Niramit AS" pitchFamily="2" charset="-34"/>
              </a:rPr>
              <a:t>ก. ข้อมูลปฐมภูมิ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4000" dirty="0">
                <a:latin typeface="TH Niramit AS" pitchFamily="2" charset="-34"/>
                <a:cs typeface="TH Niramit AS" pitchFamily="2" charset="-34"/>
              </a:rPr>
              <a:t>          ๑. ภาษาบาลี-ไทย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4000" dirty="0">
                <a:latin typeface="TH Niramit AS" pitchFamily="2" charset="-34"/>
                <a:cs typeface="TH Niramit AS" pitchFamily="2" charset="-34"/>
              </a:rPr>
              <a:t>ข. ข้อมูลทุติยภูมิ </a:t>
            </a:r>
          </a:p>
          <a:p>
            <a:r>
              <a:rPr lang="th-TH" sz="4000" dirty="0">
                <a:latin typeface="TH Niramit AS" pitchFamily="2" charset="-34"/>
                <a:cs typeface="TH Niramit AS" pitchFamily="2" charset="-34"/>
              </a:rPr>
              <a:t>         (๑) คัมภีร์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4000" dirty="0">
                <a:latin typeface="TH Niramit AS" pitchFamily="2" charset="-34"/>
                <a:cs typeface="TH Niramit AS" pitchFamily="2" charset="-34"/>
              </a:rPr>
              <a:t>         (๒)  หนังสือ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3600" dirty="0">
                <a:latin typeface="TH Niramit AS" pitchFamily="2" charset="-34"/>
                <a:cs typeface="TH Niramit AS" pitchFamily="2" charset="-34"/>
              </a:rPr>
              <a:t>	(๓) ดุษฎีนิพนธ์/วิทยานิพนธ์/สารนิพนธ์: 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dirty="0">
                <a:latin typeface="TH Niramit AS" pitchFamily="2" charset="-34"/>
                <a:cs typeface="TH Niramit AS" pitchFamily="2" charset="-34"/>
              </a:rPr>
              <a:t>	(๔) รายงานวิจัย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dirty="0">
                <a:latin typeface="TH Niramit AS" pitchFamily="2" charset="-34"/>
                <a:cs typeface="TH Niramit AS" pitchFamily="2" charset="-34"/>
              </a:rPr>
              <a:t>	(๕) บทความ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dirty="0">
                <a:latin typeface="TH Niramit AS" pitchFamily="2" charset="-34"/>
                <a:cs typeface="TH Niramit AS" pitchFamily="2" charset="-34"/>
              </a:rPr>
              <a:t>      (๖)  สัมภาษณ์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dirty="0">
                <a:latin typeface="TH Niramit AS" pitchFamily="2" charset="-34"/>
                <a:cs typeface="TH Niramit AS" pitchFamily="2" charset="-34"/>
              </a:rPr>
              <a:t>      (๗) เอกสารที่ไม่ได้ตีพิมพ์เผยแพร่และเอกสารอื่น ๆ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3600" dirty="0">
                <a:latin typeface="TH Niramit AS" pitchFamily="2" charset="-34"/>
                <a:cs typeface="TH Niramit AS" pitchFamily="2" charset="-34"/>
              </a:rPr>
              <a:t>      (๘) สื่ออิเล็กทรอนิกส์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๑.๑๔ ประวัติผู้วิจัย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ประวัติผู้วิจัย เป็นข้อมูลที่แสดงให้เห็นว่า ผู้วิจัยมีภูมิหลังด้านการศึกษา มีประสบการณ์ มีผลงานทางวิชาการ และมีความเชี่ยวชาญเฉพาะด้าน ที่สอดคล้องกับเรื่องที่จะทำการศึกษาหรือไม่อย่างไร ถือว่าเป็นส่วนหนึ่งที่คณะกรรมการสอบจะนำไปประกอบการพิจารณาโครงร่างดุษฎีนิพนธ์ วิทยานิพนธ์ รวมทั้งเป็นข้อมูลในการติดต่อประสานของเจ้าหน้าที่ผู้ประสานงาน (รูปแบบการเขียนประวัติผู้วิจัยให้ดูแผนภาพที่ว่าด้วยประวัติผู้วิจัยในหน้าถัดไป)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/>
          <a:lstStyle/>
          <a:p>
            <a:pPr algn="ctr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เกณฑ์มาตรฐานการเขียนความเป็นมาและความสำคัญของปัญหา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dirty="0">
                <a:latin typeface="TH Niramit AS" pitchFamily="2" charset="-34"/>
                <a:cs typeface="TH Niramit AS" pitchFamily="2" charset="-34"/>
              </a:rPr>
              <a:t>๑. ชี้ให้เห็นว่า ประเด็นปัญหาหรือข้อคำถามที่จะศึกษาหาคำตอบ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dirty="0">
                <a:latin typeface="TH Niramit AS" pitchFamily="2" charset="-34"/>
                <a:cs typeface="TH Niramit AS" pitchFamily="2" charset="-34"/>
              </a:rPr>
              <a:t>๒. ชี้ให้เห็นว่า ประเด็นปัญหานั้นมีภูมิหลังหรือความเป็นมาอย่างไร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dirty="0">
                <a:latin typeface="TH Niramit AS" pitchFamily="2" charset="-34"/>
                <a:cs typeface="TH Niramit AS" pitchFamily="2" charset="-34"/>
              </a:rPr>
              <a:t>๓. ชี้ให้เห็นว่า ปัญหานั้นมีความสำคัญและสมควรศึกษาหาคำตอบอย่างไร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dirty="0">
                <a:latin typeface="TH Niramit AS" pitchFamily="2" charset="-34"/>
                <a:cs typeface="TH Niramit AS" pitchFamily="2" charset="-34"/>
              </a:rPr>
              <a:t>๔. ชี้ให้เห็นว่า มีผู้เสนอแนวคิดหรือทฤษฎีสำหรับตอบปัญหานั้นอย่างไร มีประเด็นใดบ้าง ที่ยังไม่ชัดเจนหรือยังไม่ได้ตอบ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๑.๑๕ เชิงอรรถ</a:t>
            </a: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เชิงอรรถ (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Footnote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) คือ การทำรายการเอกสารอ้างอิงหรือคำอธิบายเพิ่มเติมที่อยู่ด้านล่างของข้อความในหน้ากระดาษแต่ละหน้า ถือว่าเป็นองค์ประกอบที่สำคัญมากของงานวิจัย เพราะเป็นหลักฐานที่แสดงให้เห็นว่า ข้อเสนอของเรามีความน่าเชื่อถือและสามารถตรวจสอบแหล่งที่มาได้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๑.๑๕ เชิงอรรถ</a:t>
            </a: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ดังนั้น เมื่อจะนำเอกสารหลักฐานอะไรมาใส่ไว้ในเชิงอรรถ ควรประเมินเอกสารหลักฐานและผู้เขียนด้วยว่า มีน้ำหนักเพียงพอที่จะทำให้งานวิจัยมีความน่าเชื่อถือมากขึ้นหรือไม่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800" b="1" dirty="0">
                <a:latin typeface="TH Niramit AS" pitchFamily="2" charset="-34"/>
                <a:cs typeface="TH Niramit AS" pitchFamily="2" charset="-34"/>
              </a:rPr>
              <a:t>ตัวอย่างโครงร่างและโครงสร้าง </a:t>
            </a:r>
          </a:p>
          <a:p>
            <a:pPr algn="ctr"/>
            <a:r>
              <a:rPr lang="th-TH" sz="4800" b="1" dirty="0">
                <a:latin typeface="TH Niramit AS" pitchFamily="2" charset="-34"/>
                <a:cs typeface="TH Niramit AS" pitchFamily="2" charset="-34"/>
              </a:rPr>
              <a:t>ดุษฎีนิพนธ์ วิทยานิพนธ์และสารนิพนธ์</a:t>
            </a:r>
            <a:endParaRPr lang="en-US" sz="4800" dirty="0">
              <a:latin typeface="TH Niramit AS" pitchFamily="2" charset="-34"/>
              <a:cs typeface="TH Niramit AS" pitchFamily="2" charset="-34"/>
            </a:endParaRPr>
          </a:p>
          <a:p>
            <a:pPr algn="ctr"/>
            <a:endParaRPr lang="th-TH" sz="48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5469" t="15972" r="19140" b="19444"/>
          <a:stretch>
            <a:fillRect/>
          </a:stretch>
        </p:blipFill>
        <p:spPr bwMode="auto">
          <a:xfrm>
            <a:off x="-32" y="0"/>
            <a:ext cx="479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0312" t="20834" r="53906" b="5556"/>
          <a:stretch>
            <a:fillRect/>
          </a:stretch>
        </p:blipFill>
        <p:spPr bwMode="auto">
          <a:xfrm>
            <a:off x="4829444" y="0"/>
            <a:ext cx="4314556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4297" t="20139" r="19922" b="9721"/>
          <a:stretch>
            <a:fillRect/>
          </a:stretch>
        </p:blipFill>
        <p:spPr bwMode="auto">
          <a:xfrm>
            <a:off x="4662535" y="0"/>
            <a:ext cx="44814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55469" t="15972" r="19140" b="19444"/>
          <a:stretch>
            <a:fillRect/>
          </a:stretch>
        </p:blipFill>
        <p:spPr bwMode="auto">
          <a:xfrm>
            <a:off x="0" y="0"/>
            <a:ext cx="479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1094" t="21528" r="53125" b="11805"/>
          <a:stretch>
            <a:fillRect/>
          </a:stretch>
        </p:blipFill>
        <p:spPr bwMode="auto">
          <a:xfrm>
            <a:off x="0" y="0"/>
            <a:ext cx="4714908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4297" t="22917" r="20313" b="10416"/>
          <a:stretch>
            <a:fillRect/>
          </a:stretch>
        </p:blipFill>
        <p:spPr bwMode="auto">
          <a:xfrm>
            <a:off x="4500562" y="0"/>
            <a:ext cx="46434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875" t="16667" r="53515" b="19444"/>
          <a:stretch>
            <a:fillRect/>
          </a:stretch>
        </p:blipFill>
        <p:spPr bwMode="auto">
          <a:xfrm>
            <a:off x="0" y="0"/>
            <a:ext cx="4696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5567" t="16667" r="20101" b="14785"/>
          <a:stretch>
            <a:fillRect/>
          </a:stretch>
        </p:blipFill>
        <p:spPr bwMode="auto">
          <a:xfrm>
            <a:off x="4786314" y="0"/>
            <a:ext cx="4357686" cy="690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1484" t="21528" r="53516" b="12500"/>
          <a:stretch>
            <a:fillRect/>
          </a:stretch>
        </p:blipFill>
        <p:spPr bwMode="auto">
          <a:xfrm>
            <a:off x="0" y="0"/>
            <a:ext cx="46200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54989" t="21528" r="20271" b="12500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3071810"/>
            <a:ext cx="8229600" cy="2625725"/>
          </a:xfrm>
        </p:spPr>
        <p:txBody>
          <a:bodyPr>
            <a:normAutofit/>
          </a:bodyPr>
          <a:lstStyle/>
          <a:p>
            <a:pPr algn="ctr"/>
            <a:r>
              <a:rPr lang="th-TH" sz="6000" b="1" dirty="0">
                <a:latin typeface="TH Niramit AS" pitchFamily="2" charset="-34"/>
                <a:cs typeface="TH Niramit AS" pitchFamily="2" charset="-34"/>
              </a:rPr>
              <a:t>การพิมพ์เชิงอรรถ</a:t>
            </a:r>
            <a:endParaRPr lang="th-TH" sz="60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๑) คัมภีร์พระไตรปิฎกหรือหนังสือสำคัญพิมพ์เป็นชุด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ให้อ้างชื่อย่อคัมภีร์ เล่ม/ข้อ/หน้า และให้วงเล็บ คำว่า (บาลี) ไว้หลังคำย่อ ในกรณีที่ใช้พระไตรปิฎกฉบับภาษาบาลี หรือ วงเล็บคำว่า (ไทย) ไว้หลังคำย่อ ในกรณีที่ใช้พระไตรปิฎกฉบับภาษาไทย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3600" dirty="0">
                <a:latin typeface="TH Niramit AS" pitchFamily="2" charset="-34"/>
                <a:cs typeface="TH Niramit AS" pitchFamily="2" charset="-34"/>
              </a:rPr>
              <a:t> </a:t>
            </a:r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4572008"/>
            <a:ext cx="785818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ตัวอย่าง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๑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ขุ.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ชา.(บาลี) ๒๗/๘๗/๕๓,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ขุ.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ชา. (ไทย) ๒๗/๘๗/๘๗.</a:t>
            </a:r>
            <a:endParaRPr lang="th-TH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๑.๓ วัตถุประสงค์ของการวิจัย </a:t>
            </a: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การเขียนวัตถุประสงค์ของการวิจัย คือ การวางเป้าหมายการทำงานไว้ล่วงหน้าว่า งานดุษฎีนิพนธ์ วิทยานิพนธ์หรือสารนิพนธ์ของเราจะเดินทางไปสู่จุดหมายใด เหมือนการไปซื้อของในห้างสรรพสินค้า ถ้าเรามีเป้าหมายล่วงหน้าว่า จะไปซื้อของอะไร ที่ร้านไหน เราก็จะมุ่งไปหาร้านนั้นโดยตรง ไม่ต้องเสียเวลาเดินหาไปเรื่อย 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en-US" dirty="0">
                <a:latin typeface="TH Niramit AS" pitchFamily="2" charset="-34"/>
                <a:cs typeface="TH Niramit AS" pitchFamily="2" charset="-34"/>
              </a:rPr>
              <a:t> 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การอ้างพระไตรปิฎก ถ้าเขียนแบบสรุปข้อความจากพระไตรปิฎก ซึ่งเมื่อไปเปิดพระไตรปิฎกที่อ้างอิง จะไม่พบข้อความที่เป็นคำสรุป ให้เขียนคำ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57224" y="3214686"/>
            <a:ext cx="7858180" cy="30003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มีภิกษุสร้างกุฎีด้วยตนเองบ้าง</a:t>
            </a:r>
            <a:r>
              <a:rPr kumimoji="0" lang="th-TH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๑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 แต่เนื่องจากภิกษุผู้สร้างกุฎีเองไปขออุปกรณ์การสร้างจากชาวบ้าน การสร้างเองจึงต้องมีข้อจำกัด</a:t>
            </a:r>
            <a:r>
              <a:rPr kumimoji="0" lang="th-TH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๒</a:t>
            </a:r>
            <a:endParaRPr kumimoji="0" lang="en-US" sz="24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H Niramit AS" pitchFamily="2" charset="-34"/>
              <a:ea typeface="Angsana New" pitchFamily="18" charset="-34"/>
              <a:cs typeface="TH Niramit AS" pitchFamily="2" charset="-34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TH Niramit AS" pitchFamily="2" charset="-34"/>
              <a:ea typeface="Angsana New" pitchFamily="18" charset="-34"/>
              <a:cs typeface="TH Niramit AS" pitchFamily="2" charset="-34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๑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 ดูรายละเอียดใน วิ.มหา.(บาลี) ๑/๘๔-๘๖/๕๕-๕๗, วิ.มหา.(ไทย)๑/๘๔-๘๖/๗๔-๗๔.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Niramit AS" pitchFamily="2" charset="-34"/>
              <a:ea typeface="Angsana New" pitchFamily="18" charset="-34"/>
              <a:cs typeface="TH Niramit AS" pitchFamily="2" charset="-34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๒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 ดูรายละเอียดใน วิ.มหา.(บาลี) ๑/๓๔๒-๓๗๘/๒๕๗-๒๘๔.</a:t>
            </a:r>
            <a:endParaRPr kumimoji="0" lang="th-TH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147" name="Line 152"/>
          <p:cNvSpPr>
            <a:spLocks noChangeShapeType="1"/>
          </p:cNvSpPr>
          <p:nvPr/>
        </p:nvSpPr>
        <p:spPr bwMode="auto">
          <a:xfrm>
            <a:off x="1524000" y="6826250"/>
            <a:ext cx="1943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1000100" y="4500570"/>
            <a:ext cx="392909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๒) หนังสือทั่วไป </a:t>
            </a:r>
            <a:r>
              <a:rPr lang="en-US" sz="4000" b="1" dirty="0">
                <a:latin typeface="TH Niramit AS" pitchFamily="2" charset="-34"/>
                <a:cs typeface="TH Niramit AS" pitchFamily="2" charset="-34"/>
              </a:rPr>
              <a:t>(General Books)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4000" dirty="0">
                <a:latin typeface="TH Niramit AS" pitchFamily="2" charset="-34"/>
                <a:cs typeface="TH Niramit AS" pitchFamily="2" charset="-34"/>
              </a:rPr>
              <a:t>ผู้แต่ง,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ชื่อเรื่อง,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ชื่อชุดและลำดับที่ (ถ้ามี) หรือ เล่มที่ (ถ้ามีหลายเล่ม), พิมพ์ครั้งที่(กรณีที่พิมพ์มากกว่า ๑ ครั้ง), (สถานที่พิมพ์: สำนักพิมพ์หรือโรงพิมพ์, ปีที่พิมพ์), หน้าหรือจำนวนหน้าที่อ้างถึง.	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4000" dirty="0">
                <a:latin typeface="TH Niramit AS" pitchFamily="2" charset="-34"/>
                <a:cs typeface="TH Niramit AS" pitchFamily="2" charset="-34"/>
              </a:rPr>
              <a:t>Author, </a:t>
            </a:r>
            <a:r>
              <a:rPr lang="en-US" sz="4000" b="1" dirty="0" err="1">
                <a:latin typeface="TH Niramit AS" pitchFamily="2" charset="-34"/>
                <a:cs typeface="TH Niramit AS" pitchFamily="2" charset="-34"/>
              </a:rPr>
              <a:t>Title,</a:t>
            </a:r>
            <a:r>
              <a:rPr lang="en-US" sz="4000" dirty="0" err="1">
                <a:latin typeface="TH Niramit AS" pitchFamily="2" charset="-34"/>
                <a:cs typeface="TH Niramit AS" pitchFamily="2" charset="-34"/>
              </a:rPr>
              <a:t>Edition</a:t>
            </a:r>
            <a:r>
              <a:rPr lang="en-US" sz="4000" dirty="0">
                <a:latin typeface="TH Niramit AS" pitchFamily="2" charset="-34"/>
                <a:cs typeface="TH Niramit AS" pitchFamily="2" charset="-34"/>
              </a:rPr>
              <a:t> or ed., (Place: Publisher, Year), page (s).</a:t>
            </a:r>
          </a:p>
          <a:p>
            <a:pPr algn="thaiDist"/>
            <a:endParaRPr lang="th-TH" sz="40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55"/>
          <p:cNvSpPr txBox="1">
            <a:spLocks noChangeArrowheads="1"/>
          </p:cNvSpPr>
          <p:nvPr/>
        </p:nvSpPr>
        <p:spPr bwMode="auto">
          <a:xfrm>
            <a:off x="428596" y="1643050"/>
            <a:ext cx="8286808" cy="41434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              ๑</a:t>
            </a:r>
            <a:r>
              <a:rPr kumimoji="0" lang="th-TH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พระเทพโสภณ (ประยูร </a:t>
            </a:r>
            <a:r>
              <a:rPr kumimoji="0" lang="th-TH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ธมฺมจิตฺ</a:t>
            </a:r>
            <a:r>
              <a:rPr kumimoji="0" lang="th-TH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โต), </a:t>
            </a:r>
            <a:r>
              <a:rPr kumimoji="0" lang="th-TH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ทิศทางการศึกษาไทย,</a:t>
            </a:r>
            <a:r>
              <a:rPr kumimoji="0" lang="th-TH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 พิมพ์ครั้งที่ ๓, (กรุงเทพมหานคร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:</a:t>
            </a:r>
            <a:r>
              <a:rPr kumimoji="0" lang="th-TH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 โรงพิมพ์มหาจุฬาลง</a:t>
            </a:r>
            <a:r>
              <a:rPr kumimoji="0" lang="th-TH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กรณ</a:t>
            </a:r>
            <a:r>
              <a:rPr kumimoji="0" lang="th-TH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ราชวิทยาลัย, ๒๕๔๖), หน้า ๔-๕.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Niramit AS" pitchFamily="2" charset="-34"/>
              <a:ea typeface="Angsana New" pitchFamily="18" charset="-34"/>
              <a:cs typeface="TH Niramit AS" pitchFamily="2" charset="-34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3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                ๒</a:t>
            </a:r>
            <a:r>
              <a:rPr kumimoji="0" lang="th-TH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มหาวิทยาลัยสุโขทัยธรรมาธิราช, </a:t>
            </a:r>
            <a:r>
              <a:rPr kumimoji="0" lang="th-TH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ความเชื่อและศาสนาในสังคมไทย หน่วยที่ ๑-๗,</a:t>
            </a:r>
            <a:r>
              <a:rPr kumimoji="0" lang="th-TH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 พิมพ์ครั้งที่ ๕, (นนทบุรี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:</a:t>
            </a:r>
            <a:r>
              <a:rPr kumimoji="0" lang="th-TH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 สำนักพิมพ์มหาวิทยาลัยสุโขทัยธรรมาธิราช, ๒๕๔๕), หน้า ๑๗-๒๓.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170" name="Text Box 155"/>
          <p:cNvSpPr txBox="1">
            <a:spLocks noChangeArrowheads="1"/>
          </p:cNvSpPr>
          <p:nvPr/>
        </p:nvSpPr>
        <p:spPr bwMode="auto">
          <a:xfrm>
            <a:off x="428596" y="1401760"/>
            <a:ext cx="8286808" cy="48133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4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                  ๓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Phramedhidhammaphorn</a:t>
            </a:r>
            <a:r>
              <a:rPr lang="en-US" sz="4000" dirty="0"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 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(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Prayoon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Dhammacitto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),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An Ancient Greek Philosophy,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 (Bangkok: The Council of Graduate School’s Monk Students,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Mahachulalongkornrajavidyalaya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Universiry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, 2532 B.E./1989), pp. 38-45.</a:t>
            </a: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th-TH" sz="4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                   ๔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Walpola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 </a:t>
            </a:r>
            <a:r>
              <a:rPr kumimoji="0" lang="en-US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Rahula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, </a:t>
            </a: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What the Buddha Taught,</a:t>
            </a:r>
            <a:r>
              <a:rPr kumimoji="0" 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Niramit AS" pitchFamily="2" charset="-34"/>
                <a:ea typeface="Angsana New" pitchFamily="18" charset="-34"/>
                <a:cs typeface="TH Niramit AS" pitchFamily="2" charset="-34"/>
              </a:rPr>
              <a:t> (New York: Grove Press, 1962), p. 69.</a:t>
            </a: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4000" dirty="0">
                <a:latin typeface="TH Niramit AS" pitchFamily="2" charset="-34"/>
                <a:cs typeface="TH Niramit AS" pitchFamily="2" charset="-34"/>
              </a:rPr>
              <a:t>หากการอ้างอิงนั้น เป็นการนำข้อความจากดุษฎีนิพนธ์ วิทยานิพนธ์ของผู้อื่นมาใช้ ให้ใช้คำว่า </a:t>
            </a:r>
            <a:r>
              <a:rPr lang="en-US" sz="40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อ้างใน...</a:t>
            </a:r>
            <a:r>
              <a:rPr lang="en-US" sz="4000" dirty="0">
                <a:latin typeface="TH Niramit AS" pitchFamily="2" charset="-34"/>
                <a:cs typeface="TH Niramit AS" pitchFamily="2" charset="-34"/>
              </a:rPr>
              <a:t>”</a:t>
            </a:r>
          </a:p>
          <a:p>
            <a:pPr algn="thaiDist"/>
            <a:r>
              <a:rPr lang="th-TH" sz="4000" dirty="0">
                <a:latin typeface="TH Niramit AS" pitchFamily="2" charset="-34"/>
                <a:cs typeface="TH Niramit AS" pitchFamily="2" charset="-34"/>
              </a:rPr>
              <a:t>การอ้างหนังสือทั่วไป ถ้าเขียนแบบสรุปความจากหนังสือนั้น ให้อ้างอย่างอ้างสรุป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4000" dirty="0">
                <a:latin typeface="TH Niramit AS" pitchFamily="2" charset="-34"/>
                <a:cs typeface="TH Niramit AS" pitchFamily="2" charset="-34"/>
              </a:rPr>
              <a:t>พระไตรปิฎกที่กล่าวข้างต้น คือ ใช้คำว่า </a:t>
            </a:r>
            <a:r>
              <a:rPr lang="en-US" sz="40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ดูรายละเอียดใน...</a:t>
            </a:r>
            <a:r>
              <a:rPr lang="en-US" sz="4000" dirty="0">
                <a:latin typeface="TH Niramit AS" pitchFamily="2" charset="-34"/>
                <a:cs typeface="TH Niramit AS" pitchFamily="2" charset="-34"/>
              </a:rPr>
              <a:t>”</a:t>
            </a:r>
          </a:p>
          <a:p>
            <a:pPr algn="thaiDist"/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40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0433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                 ๒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T.W. Rhys </a:t>
            </a:r>
            <a:r>
              <a:rPr lang="en-US" sz="3600" dirty="0" err="1">
                <a:latin typeface="TH Niramit AS" pitchFamily="2" charset="-34"/>
                <a:cs typeface="TH Niramit AS" pitchFamily="2" charset="-34"/>
              </a:rPr>
              <a:t>Davids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3600" dirty="0" err="1">
                <a:latin typeface="TH Niramit AS" pitchFamily="2" charset="-34"/>
                <a:cs typeface="TH Niramit AS" pitchFamily="2" charset="-34"/>
              </a:rPr>
              <a:t>znd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William </a:t>
            </a:r>
            <a:r>
              <a:rPr lang="en-US" sz="3600" dirty="0" err="1">
                <a:latin typeface="TH Niramit AS" pitchFamily="2" charset="-34"/>
                <a:cs typeface="TH Niramit AS" pitchFamily="2" charset="-34"/>
              </a:rPr>
              <a:t>Stede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en-US" sz="3600" b="1" dirty="0" err="1">
                <a:latin typeface="TH Niramit AS" pitchFamily="2" charset="-34"/>
                <a:cs typeface="TH Niramit AS" pitchFamily="2" charset="-34"/>
              </a:rPr>
              <a:t>Pali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 English Dictionary,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(Delhi: </a:t>
            </a:r>
            <a:r>
              <a:rPr lang="en-US" sz="3600" dirty="0" err="1">
                <a:latin typeface="TH Niramit AS" pitchFamily="2" charset="-34"/>
                <a:cs typeface="TH Niramit AS" pitchFamily="2" charset="-34"/>
              </a:rPr>
              <a:t>Motilal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3600" dirty="0" err="1">
                <a:latin typeface="TH Niramit AS" pitchFamily="2" charset="-34"/>
                <a:cs typeface="TH Niramit AS" pitchFamily="2" charset="-34"/>
              </a:rPr>
              <a:t>Banarsidass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, 1977), p. 23, 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อ้างใน แม่ชีกฤษณา รักษาโฉม,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การศึกษาเชิงวิเคราะห์บทบาทของพระวินัยธรในพระวินัยปิฎก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กรณีศึกษาพระอุบาลีและ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พระปฏา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จาราเถรี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ดุษฎีนิพนธ์ วิทยานิพนธ์พุทธ</a:t>
            </a:r>
            <a:r>
              <a:rPr lang="th-TH" sz="3600" b="1" dirty="0" err="1">
                <a:latin typeface="TH Niramit AS" pitchFamily="2" charset="-34"/>
                <a:cs typeface="TH Niramit AS" pitchFamily="2" charset="-34"/>
              </a:rPr>
              <a:t>ศาสตร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มหาบัณฑิต,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(บัณฑิตวิทยาลัย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มหาวิทยาลัยมหาจุฬาลง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ราชวิทยาลัย, ๒๕๔๕), หน้า ๓.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๓) หนังสือแปล (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Translated Books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) 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รูปแบบ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ผู้แต่ง,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ชื่อเรื่อง,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แปลโดย ชื่อผู้แปล, ชื่อชุดและลำดับที่ (ถ้ามี) หรือ เล่มที่ (ถ้ามีหลายเล่มจบ), พิมพ์ครั้งที่(ในกรณีพิมพ์มากกว่า ๑ ครั้ง), (สถานที่พิมพ์: สำนักพิมพ์หรือโรงพิมพ์, ปีที่พิมพ์), หน้าหรือจำนวนหน้าที่อ้างถึง.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3600" dirty="0">
                <a:latin typeface="TH Niramit AS" pitchFamily="2" charset="-34"/>
                <a:cs typeface="TH Niramit AS" pitchFamily="2" charset="-34"/>
              </a:rPr>
              <a:t>Author, 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Title,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tr. by Translator, ed., (Place: Publisher, Year), page (s).</a:t>
            </a: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thaiDist"/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         ๑ 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พระ ดร.ดับบลิว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ราหุล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พระพุทธเจ้าสอนอะไร,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แปลโดย รศ.ชูศักดิ์ ทิพย์เกสรและคณะ, พิมพ์ครั้งที่ ๓, (กรุงเทพมหานคร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โรงพิมพ์มหาจุฬาลง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ราชวิทยาลัย, ๒๕๔๗), หน้า ๗๗.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           ๒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3600" dirty="0" err="1">
                <a:latin typeface="TH Niramit AS" pitchFamily="2" charset="-34"/>
                <a:cs typeface="TH Niramit AS" pitchFamily="2" charset="-34"/>
              </a:rPr>
              <a:t>Piyadassi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3600" dirty="0" err="1">
                <a:latin typeface="TH Niramit AS" pitchFamily="2" charset="-34"/>
                <a:cs typeface="TH Niramit AS" pitchFamily="2" charset="-34"/>
              </a:rPr>
              <a:t>Thera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Buddhism - The Immoral Teaching,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tr. by </a:t>
            </a:r>
            <a:r>
              <a:rPr lang="en-US" sz="3600" dirty="0" err="1">
                <a:latin typeface="TH Niramit AS" pitchFamily="2" charset="-34"/>
                <a:cs typeface="TH Niramit AS" pitchFamily="2" charset="-34"/>
              </a:rPr>
              <a:t>Chinavudh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3600" dirty="0" err="1">
                <a:latin typeface="TH Niramit AS" pitchFamily="2" charset="-34"/>
                <a:cs typeface="TH Niramit AS" pitchFamily="2" charset="-34"/>
              </a:rPr>
              <a:t>Sunthornsima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, 17</a:t>
            </a:r>
            <a:r>
              <a:rPr lang="en-US" sz="3600" baseline="30000" dirty="0">
                <a:latin typeface="TH Niramit AS" pitchFamily="2" charset="-34"/>
                <a:cs typeface="TH Niramit AS" pitchFamily="2" charset="-34"/>
              </a:rPr>
              <a:t>th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Edition, (Bangkok: </a:t>
            </a:r>
            <a:r>
              <a:rPr lang="en-US" sz="3600" dirty="0" err="1">
                <a:latin typeface="TH Niramit AS" pitchFamily="2" charset="-34"/>
                <a:cs typeface="TH Niramit AS" pitchFamily="2" charset="-34"/>
              </a:rPr>
              <a:t>Ruankaew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Press, 2532/1989), pp. 31-32.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๔) บทความจากหนังสือรวมบทความ (</a:t>
            </a:r>
            <a:r>
              <a:rPr lang="en-US" b="1" dirty="0">
                <a:latin typeface="TH Niramit AS" pitchFamily="2" charset="-34"/>
                <a:cs typeface="TH Niramit AS" pitchFamily="2" charset="-34"/>
              </a:rPr>
              <a:t>Articles from the Books Edited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)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รูปแบบ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ผู้เขียน,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ชื่อบทความ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ใน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ชื่อเรื่อง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รวบรวมโดย ชื่อผู้รวบรวม, ชื่อชุด (ถ้ามี) หรือ เล่มที่ (กรณีมีหลายเล่มจบ), พิมพ์ครั้งที่ (กรณีที่พิมพ์มากกว่า ๑ ครั้ง), (สถานที่พิมพ์: สำนักพิมพ์หรือโรงพิมพ์, ปีที่พิมพ์): หน้าหรือจำนวนหน้าที่อ้างถึง (ใส่เฉพาะเลขหน้า).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dirty="0">
                <a:latin typeface="TH Niramit AS" pitchFamily="2" charset="-34"/>
                <a:cs typeface="TH Niramit AS" pitchFamily="2" charset="-34"/>
              </a:rPr>
              <a:t>Author, “Name of Article”, </a:t>
            </a:r>
            <a:r>
              <a:rPr lang="en-US" b="1" dirty="0">
                <a:latin typeface="TH Niramit AS" pitchFamily="2" charset="-34"/>
                <a:cs typeface="TH Niramit AS" pitchFamily="2" charset="-34"/>
              </a:rPr>
              <a:t>Title,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Name of the Editor (</a:t>
            </a:r>
            <a:r>
              <a:rPr lang="en-US" dirty="0" err="1">
                <a:latin typeface="TH Niramit AS" pitchFamily="2" charset="-34"/>
                <a:cs typeface="TH Niramit AS" pitchFamily="2" charset="-34"/>
              </a:rPr>
              <a:t>ed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), (Place: Publisher, Year): page (s).</a:t>
            </a:r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thaiDist"/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           ๑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พระเทพโสภณ (ประยูร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ธมฺมจิตฺ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โต),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โรงเรียนวิถีพุทธเพื่อสังคมไทย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ใน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รวมบทความทางวิชาการพระพุทธศาสนา, 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รวบรวมจัดพิมพ์โดย พระศรีธวัชเมธี (ชนะ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ป.ธ.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๙), (กรุงเทพมหานคร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โรงพิมพ์มหาจุฬาลง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ราชวิทยาลัย, ๒๕๔๘)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: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๖๒.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          ๒</a:t>
            </a:r>
            <a:r>
              <a:rPr lang="en-US" sz="3600" dirty="0" err="1">
                <a:latin typeface="TH Niramit AS" pitchFamily="2" charset="-34"/>
                <a:cs typeface="TH Niramit AS" pitchFamily="2" charset="-34"/>
              </a:rPr>
              <a:t>W.T.Stace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, “Survival after death”, 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Philosophical issue,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ed. by James </a:t>
            </a:r>
            <a:r>
              <a:rPr lang="en-US" sz="3600" dirty="0" err="1">
                <a:latin typeface="TH Niramit AS" pitchFamily="2" charset="-34"/>
                <a:cs typeface="TH Niramit AS" pitchFamily="2" charset="-34"/>
              </a:rPr>
              <a:t>Rachels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, (London : Harper &amp; Row Publishers, 1972): 87-91.</a:t>
            </a: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การเขียนวัตถุประสงค์การวิจัยมีประโยชน์มากในแง่ที่ทำให้ผู้วิจัยรู้ล่วงหน้าว่า งานวิจัยของตนมุ่งไปสู่เป้าหมายใด เวลาลงมือเขียนจริง ๆ  ก็จะไม่ต้องเสียเวลากับสิ่งที่ไม่ใช่เป้าหมายของตนเอง การเขียนวัตถุประสงค์การวิจัยนั้น นิยมเขียนแยกเป็นข้อ ๆ  โดยขึ้นต้นคำว่า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เพื่อ...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โดยแต่ละข้อต้องสัมพันธ์กันและมุ่งไปในทิศทางเดียวกัน กล่าวคือ มุ่งไปสู่การตอบปัญหาการวิจัยเหมือนกัน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๕) บทความในวารสาร (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Articles in the Journals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)  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รูปแบบ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ผู้เขียน,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ชื่อบทความ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ชื่อวารสาร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เล่มที่หรือปีที่ (เดือน ปี): เลขหน้า (ใส่เฉพาะตัวเลข).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3600" dirty="0">
                <a:latin typeface="TH Niramit AS" pitchFamily="2" charset="-34"/>
                <a:cs typeface="TH Niramit AS" pitchFamily="2" charset="-34"/>
              </a:rPr>
              <a:t>Author, “Title of Article”, 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Name of Journal,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Volume Number (month, year): page (s) (number only).</a:t>
            </a: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2686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r>
              <a:rPr lang="th-TH" sz="4000" baseline="30000" dirty="0">
                <a:latin typeface="TH Niramit AS" pitchFamily="2" charset="-34"/>
                <a:cs typeface="TH Niramit AS" pitchFamily="2" charset="-34"/>
              </a:rPr>
              <a:t>         ๑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ธีร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วิทย์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 ลักษณะกิ่ง, </a:t>
            </a:r>
            <a:r>
              <a:rPr lang="en-US" sz="40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ปรัชญาศาสนา</a:t>
            </a:r>
            <a:r>
              <a:rPr lang="en-US" sz="40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พุทธจักร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, ปีที่ ๔๓ ฉบับที่ ๒ (มกราคม ๒๕๓๓): ๒๖-๒๙.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4000" baseline="30000" dirty="0">
                <a:latin typeface="TH Niramit AS" pitchFamily="2" charset="-34"/>
                <a:cs typeface="TH Niramit AS" pitchFamily="2" charset="-34"/>
              </a:rPr>
              <a:t>          ๒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K.N.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Jayatileke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en-US" sz="40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The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Buddhist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Theory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of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Causality</a:t>
            </a:r>
            <a:r>
              <a:rPr lang="en-US" sz="40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4000" b="1" dirty="0" err="1">
                <a:latin typeface="TH Niramit AS" pitchFamily="2" charset="-34"/>
                <a:cs typeface="TH Niramit AS" pitchFamily="2" charset="-34"/>
              </a:rPr>
              <a:t>The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000" b="1" dirty="0" err="1">
                <a:latin typeface="TH Niramit AS" pitchFamily="2" charset="-34"/>
                <a:cs typeface="TH Niramit AS" pitchFamily="2" charset="-34"/>
              </a:rPr>
              <a:t>Maha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4000" b="1" dirty="0" err="1">
                <a:latin typeface="TH Niramit AS" pitchFamily="2" charset="-34"/>
                <a:cs typeface="TH Niramit AS" pitchFamily="2" charset="-34"/>
              </a:rPr>
              <a:t>Bodhi</a:t>
            </a:r>
            <a:r>
              <a:rPr lang="th-TH" sz="4000" b="1" dirty="0">
                <a:latin typeface="TH Niramit AS" pitchFamily="2" charset="-34"/>
                <a:cs typeface="TH Niramit AS" pitchFamily="2" charset="-34"/>
              </a:rPr>
              <a:t>,</a:t>
            </a:r>
            <a:r>
              <a:rPr lang="en-US" sz="4000" dirty="0">
                <a:latin typeface="TH Niramit AS" pitchFamily="2" charset="-34"/>
                <a:cs typeface="TH Niramit AS" pitchFamily="2" charset="-34"/>
              </a:rPr>
              <a:t>V</a:t>
            </a:r>
            <a:r>
              <a:rPr lang="th-TH" sz="4000" dirty="0" err="1">
                <a:latin typeface="TH Niramit AS" pitchFamily="2" charset="-34"/>
                <a:cs typeface="TH Niramit AS" pitchFamily="2" charset="-34"/>
              </a:rPr>
              <a:t>ol.</a:t>
            </a:r>
            <a:r>
              <a:rPr lang="th-TH" sz="4000" dirty="0">
                <a:latin typeface="TH Niramit AS" pitchFamily="2" charset="-34"/>
                <a:cs typeface="TH Niramit AS" pitchFamily="2" charset="-34"/>
              </a:rPr>
              <a:t> 77 No.1: 10-15.</a:t>
            </a:r>
            <a:endParaRPr lang="en-US" sz="40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40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๖) บทความในหนังสือพิมพ์ (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Columns in the Newspaper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)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รูปแบบ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ผู้เขียน, 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ชื่อบทความ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ชื่อหนังสือพิมพ์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(วัน เดือน ปี): เลขหน้า (ใส่เฉพาะตัวเลข).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3600" dirty="0">
                <a:latin typeface="TH Niramit AS" pitchFamily="2" charset="-34"/>
                <a:cs typeface="TH Niramit AS" pitchFamily="2" charset="-34"/>
              </a:rPr>
              <a:t>Authors, “Title of Column”, 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Name of Newspaper,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(day/ month/ year): page (s) (number only).</a:t>
            </a: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31861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           ๑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พระเมธี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ธรร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มา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ภรณ์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(ประยูร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ธมฺมจิตฺ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โต),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สงครามคูเวต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สยามรัฐ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(๒๑ สิงหาคม ๒๕๓๓): ๒.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            ๒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Sommart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Noimarerng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Buddhist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to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Protest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Changes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in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Curriculum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3600" b="1" dirty="0" err="1">
                <a:latin typeface="TH Niramit AS" pitchFamily="2" charset="-34"/>
                <a:cs typeface="TH Niramit AS" pitchFamily="2" charset="-34"/>
              </a:rPr>
              <a:t>The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b="1" dirty="0" err="1">
                <a:latin typeface="TH Niramit AS" pitchFamily="2" charset="-34"/>
                <a:cs typeface="TH Niramit AS" pitchFamily="2" charset="-34"/>
              </a:rPr>
              <a:t>Nation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,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(2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September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1990): A 2.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๗) บทความในสารานุกรม (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Articles in the Encyclopedia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) 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รูปแบบ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ผู้เขียน, 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ชื่อบทความ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ชื่อสารานุกรม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เล่มที่ (ปีที่พิมพ์): เลขหน้า (ใส่เฉพาะตัวเลข).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3600" dirty="0">
                <a:latin typeface="TH Niramit AS" pitchFamily="2" charset="-34"/>
                <a:cs typeface="TH Niramit AS" pitchFamily="2" charset="-34"/>
              </a:rPr>
              <a:t>Author, “Title of Article”, 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Name of </a:t>
            </a:r>
            <a:r>
              <a:rPr lang="en-US" sz="3600" b="1" dirty="0" err="1">
                <a:latin typeface="TH Niramit AS" pitchFamily="2" charset="-34"/>
                <a:cs typeface="TH Niramit AS" pitchFamily="2" charset="-34"/>
              </a:rPr>
              <a:t>Encyclopaedia</a:t>
            </a:r>
            <a:r>
              <a:rPr lang="en-US" sz="3600" b="1" dirty="0">
                <a:latin typeface="TH Niramit AS" pitchFamily="2" charset="-34"/>
                <a:cs typeface="TH Niramit AS" pitchFamily="2" charset="-34"/>
              </a:rPr>
              <a:t>,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 Volume Number (Year of Publication): page (s) (number only).</a:t>
            </a: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30432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          ๑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เกษม  บุญศรี,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พุทธวงศ์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สารานุกรมไทยฉบับราชบัณฑิตยสถาน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๒๑ (๒๕๒๙-๓๐): ๑๓๓๙๕-๑๓๔๒๓.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          ๒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Charles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Landesman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Jr.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Consciousness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3600" b="1" dirty="0" err="1">
                <a:latin typeface="TH Niramit AS" pitchFamily="2" charset="-34"/>
                <a:cs typeface="TH Niramit AS" pitchFamily="2" charset="-34"/>
              </a:rPr>
              <a:t>The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b="1" dirty="0" err="1">
                <a:latin typeface="TH Niramit AS" pitchFamily="2" charset="-34"/>
                <a:cs typeface="TH Niramit AS" pitchFamily="2" charset="-34"/>
              </a:rPr>
              <a:t>Encyclopedia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b="1" dirty="0" err="1">
                <a:latin typeface="TH Niramit AS" pitchFamily="2" charset="-34"/>
                <a:cs typeface="TH Niramit AS" pitchFamily="2" charset="-34"/>
              </a:rPr>
              <a:t>ofPhilosophy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,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V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ol.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2 (1967): 191-195.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๘) บทวิจารณ์หนังสือ (</a:t>
            </a:r>
            <a:r>
              <a:rPr lang="en-US" b="1" dirty="0">
                <a:latin typeface="TH Niramit AS" pitchFamily="2" charset="-34"/>
                <a:cs typeface="TH Niramit AS" pitchFamily="2" charset="-34"/>
              </a:rPr>
              <a:t>The Critic of Books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)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รูปแบบ	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ผู้เขียนบทวิจารณ์, 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วิจารณ์เรื่อง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ชื่อหนังสือที่วิจารณ์, โดยผู้แต่งหนังสือที่วิจารณ์, ใน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ชื่อวารสาร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ปีที่หรือเล่มที่ (เดือน ปี): เลขหน้า (ใส่เฉพาะตัวเลข).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dirty="0">
                <a:latin typeface="TH Niramit AS" pitchFamily="2" charset="-34"/>
                <a:cs typeface="TH Niramit AS" pitchFamily="2" charset="-34"/>
              </a:rPr>
              <a:t>Author of the Critics, “Title of Criticized Book”, written by the Name of Author of criticized </a:t>
            </a:r>
            <a:r>
              <a:rPr lang="en-US" dirty="0" err="1">
                <a:latin typeface="TH Niramit AS" pitchFamily="2" charset="-34"/>
                <a:cs typeface="TH Niramit AS" pitchFamily="2" charset="-34"/>
              </a:rPr>
              <a:t>books,</a:t>
            </a:r>
            <a:r>
              <a:rPr lang="en-US" b="1" dirty="0" err="1">
                <a:latin typeface="TH Niramit AS" pitchFamily="2" charset="-34"/>
                <a:cs typeface="TH Niramit AS" pitchFamily="2" charset="-34"/>
              </a:rPr>
              <a:t>Name</a:t>
            </a:r>
            <a:r>
              <a:rPr lang="en-US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b="1" dirty="0" err="1">
                <a:latin typeface="TH Niramit AS" pitchFamily="2" charset="-34"/>
                <a:cs typeface="TH Niramit AS" pitchFamily="2" charset="-34"/>
              </a:rPr>
              <a:t>ofJournal</a:t>
            </a:r>
            <a:r>
              <a:rPr lang="en-US" b="1" dirty="0">
                <a:latin typeface="TH Niramit AS" pitchFamily="2" charset="-34"/>
                <a:cs typeface="TH Niramit AS" pitchFamily="2" charset="-34"/>
              </a:rPr>
              <a:t>,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Volume Number (month, year): page (s) (number only).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576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          ๑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พระมหาอินศร 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จินฺตาปญฺโญ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วิเคราะห์พระเทพเวที กรณีสันติอโศก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”,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โดย ว. ชัยภัค, ใน 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พุทธจักร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ปีที่ ๔๔ เล่มที่ ๔ (เมษายน  ๒๕๓๓): ๒๔-๒๖.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3600" baseline="30000" dirty="0">
                <a:latin typeface="TH Niramit AS" pitchFamily="2" charset="-34"/>
                <a:cs typeface="TH Niramit AS" pitchFamily="2" charset="-34"/>
              </a:rPr>
              <a:t>          ๒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Peter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Harvey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The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Five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Aggregates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Understanding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Theravada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Psychology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and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Soteriology</a:t>
            </a:r>
            <a:r>
              <a:rPr lang="en-US" sz="3600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by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Mathieu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dirty="0" err="1">
                <a:latin typeface="TH Niramit AS" pitchFamily="2" charset="-34"/>
                <a:cs typeface="TH Niramit AS" pitchFamily="2" charset="-34"/>
              </a:rPr>
              <a:t>Boisvert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,  </a:t>
            </a:r>
            <a:r>
              <a:rPr lang="th-TH" sz="3600" b="1" dirty="0" err="1">
                <a:latin typeface="TH Niramit AS" pitchFamily="2" charset="-34"/>
                <a:cs typeface="TH Niramit AS" pitchFamily="2" charset="-34"/>
              </a:rPr>
              <a:t>Journal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b="1" dirty="0" err="1">
                <a:latin typeface="TH Niramit AS" pitchFamily="2" charset="-34"/>
                <a:cs typeface="TH Niramit AS" pitchFamily="2" charset="-34"/>
              </a:rPr>
              <a:t>of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b="1" dirty="0" err="1">
                <a:latin typeface="TH Niramit AS" pitchFamily="2" charset="-34"/>
                <a:cs typeface="TH Niramit AS" pitchFamily="2" charset="-34"/>
              </a:rPr>
              <a:t>Buddhist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3600" b="1" dirty="0" err="1">
                <a:latin typeface="TH Niramit AS" pitchFamily="2" charset="-34"/>
                <a:cs typeface="TH Niramit AS" pitchFamily="2" charset="-34"/>
              </a:rPr>
              <a:t>Ethics</a:t>
            </a:r>
            <a:r>
              <a:rPr lang="th-TH" sz="3600" b="1" dirty="0">
                <a:latin typeface="TH Niramit AS" pitchFamily="2" charset="-34"/>
                <a:cs typeface="TH Niramit AS" pitchFamily="2" charset="-34"/>
              </a:rPr>
              <a:t>,</a:t>
            </a:r>
            <a:r>
              <a:rPr lang="th-TH" sz="3600" dirty="0">
                <a:latin typeface="TH Niramit AS" pitchFamily="2" charset="-34"/>
                <a:cs typeface="TH Niramit AS" pitchFamily="2" charset="-34"/>
              </a:rPr>
              <a:t> Vol.3 (1996): 91-97. </a:t>
            </a:r>
            <a:endParaRPr lang="en-US" sz="3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th-TH" sz="3600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๙)ดุษฎีนิพนธ์ วิทยานิพนธ์  (</a:t>
            </a:r>
            <a:r>
              <a:rPr lang="en-US" b="1" dirty="0">
                <a:latin typeface="TH Niramit AS" pitchFamily="2" charset="-34"/>
                <a:cs typeface="TH Niramit AS" pitchFamily="2" charset="-34"/>
              </a:rPr>
              <a:t>Dissertation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/</a:t>
            </a:r>
            <a:r>
              <a:rPr lang="en-US" b="1" dirty="0">
                <a:latin typeface="TH Niramit AS" pitchFamily="2" charset="-34"/>
                <a:cs typeface="TH Niramit AS" pitchFamily="2" charset="-34"/>
              </a:rPr>
              <a:t>Thesis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)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b="1" dirty="0">
                <a:latin typeface="TH Niramit AS" pitchFamily="2" charset="-34"/>
                <a:cs typeface="TH Niramit AS" pitchFamily="2" charset="-34"/>
              </a:rPr>
              <a:t>รูปแบบ 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dirty="0">
                <a:latin typeface="TH Niramit AS" pitchFamily="2" charset="-34"/>
                <a:cs typeface="TH Niramit AS" pitchFamily="2" charset="-34"/>
              </a:rPr>
              <a:t>ชื่อผู้วิจัย,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ชื่อดุษฎีนิพนธ์ วิทยานิพนธ์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ระดับของดุษฎีนิพนธ์ วิทยานิพนธ์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(สาขาวิชา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หรือ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คณะ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หรือ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บัณฑิตวิทยาลัย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: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ชื่อสถาบัน, ปีที่สำเร็จ).หน้า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?</a:t>
            </a:r>
          </a:p>
          <a:p>
            <a:pPr algn="thaiDist"/>
            <a:r>
              <a:rPr lang="en-US" dirty="0">
                <a:latin typeface="TH Niramit AS" pitchFamily="2" charset="-34"/>
                <a:cs typeface="TH Niramit AS" pitchFamily="2" charset="-34"/>
              </a:rPr>
              <a:t>Name of Researcher, “Title of Thesis”, </a:t>
            </a:r>
            <a:r>
              <a:rPr lang="en-US" b="1" dirty="0">
                <a:latin typeface="TH Niramit AS" pitchFamily="2" charset="-34"/>
                <a:cs typeface="TH Niramit AS" pitchFamily="2" charset="-34"/>
              </a:rPr>
              <a:t>Level of Thesis,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(Faculty or Department or Graduate </a:t>
            </a:r>
            <a:r>
              <a:rPr lang="en-US" dirty="0" err="1">
                <a:latin typeface="TH Niramit AS" pitchFamily="2" charset="-34"/>
                <a:cs typeface="TH Niramit AS" pitchFamily="2" charset="-34"/>
              </a:rPr>
              <a:t>School:Name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of University which is a Copyright-holder of the Thesis, Year of Graduation/Publication), page (s).</a:t>
            </a:r>
          </a:p>
          <a:p>
            <a:pPr algn="thaiDist"/>
            <a:r>
              <a:rPr lang="en-US" dirty="0">
                <a:latin typeface="TH Niramit AS" pitchFamily="2" charset="-34"/>
                <a:cs typeface="TH Niramit AS" pitchFamily="2" charset="-34"/>
              </a:rPr>
              <a:t>Or</a:t>
            </a:r>
          </a:p>
          <a:p>
            <a:pPr algn="thaiDist"/>
            <a:r>
              <a:rPr lang="en-US" dirty="0">
                <a:latin typeface="TH Niramit AS" pitchFamily="2" charset="-34"/>
                <a:cs typeface="TH Niramit AS" pitchFamily="2" charset="-34"/>
              </a:rPr>
              <a:t>Name of Researcher, </a:t>
            </a:r>
            <a:r>
              <a:rPr lang="en-US" b="1" dirty="0">
                <a:latin typeface="TH Niramit AS" pitchFamily="2" charset="-34"/>
                <a:cs typeface="TH Niramit AS" pitchFamily="2" charset="-34"/>
              </a:rPr>
              <a:t>Title of Thesis,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(Place: Name of Faculty or Department and University which is a Copyright-holder of the Thesis, Year of Graduation/Publication, page (s).</a:t>
            </a:r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8625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thaiDist"/>
            <a:r>
              <a:rPr lang="th-TH" baseline="30000" dirty="0">
                <a:latin typeface="TH Niramit AS" pitchFamily="2" charset="-34"/>
                <a:cs typeface="TH Niramit AS" pitchFamily="2" charset="-34"/>
              </a:rPr>
              <a:t>           ๑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พระครูประคุณสรกิจ (สุชาติ ชิ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โนรโส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),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การศึกษาวิธีการสอนวิปัสสนากรรมฐาน ตามแนวทางของสำนักวิปัสสนาวิเวกอาศรม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วิทยานิพนธ์พุทธ</a:t>
            </a:r>
            <a:r>
              <a:rPr lang="th-TH" b="1" dirty="0" err="1">
                <a:latin typeface="TH Niramit AS" pitchFamily="2" charset="-34"/>
                <a:cs typeface="TH Niramit AS" pitchFamily="2" charset="-34"/>
              </a:rPr>
              <a:t>ศาสตร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มหาบัณฑิต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, (บัณฑิตวิทยาลัย: มหาวิทยาลัยมหาจุฬาลง</a:t>
            </a:r>
            <a:r>
              <a:rPr lang="th-TH" dirty="0" err="1">
                <a:latin typeface="TH Niramit AS" pitchFamily="2" charset="-34"/>
                <a:cs typeface="TH Niramit AS" pitchFamily="2" charset="-34"/>
              </a:rPr>
              <a:t>กรณ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ราชวิทยาลัย, ๒๕๓๗).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baseline="30000" dirty="0">
                <a:latin typeface="TH Niramit AS" pitchFamily="2" charset="-34"/>
                <a:cs typeface="TH Niramit AS" pitchFamily="2" charset="-34"/>
              </a:rPr>
              <a:t>           ๒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dirty="0" err="1">
                <a:latin typeface="TH Niramit AS" pitchFamily="2" charset="-34"/>
                <a:cs typeface="TH Niramit AS" pitchFamily="2" charset="-34"/>
              </a:rPr>
              <a:t>Phramaha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dirty="0" err="1">
                <a:latin typeface="TH Niramit AS" pitchFamily="2" charset="-34"/>
                <a:cs typeface="TH Niramit AS" pitchFamily="2" charset="-34"/>
              </a:rPr>
              <a:t>Apinyawat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dirty="0" err="1">
                <a:latin typeface="TH Niramit AS" pitchFamily="2" charset="-34"/>
                <a:cs typeface="TH Niramit AS" pitchFamily="2" charset="-34"/>
              </a:rPr>
              <a:t>Phosan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A Comparative Study of Woman’s Socio-familial Life-ways in Vedic Hinduism and </a:t>
            </a:r>
            <a:r>
              <a:rPr lang="en-US" dirty="0" err="1">
                <a:latin typeface="TH Niramit AS" pitchFamily="2" charset="-34"/>
                <a:cs typeface="TH Niramit AS" pitchFamily="2" charset="-34"/>
              </a:rPr>
              <a:t>Theravāda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Buddhism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en-US" b="1" dirty="0">
                <a:latin typeface="TH Niramit AS" pitchFamily="2" charset="-34"/>
                <a:cs typeface="TH Niramit AS" pitchFamily="2" charset="-34"/>
              </a:rPr>
              <a:t>Ph.D. Thesis,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(Department of Philosophy, University of Madras, 2001), p. 30.</a:t>
            </a:r>
          </a:p>
          <a:p>
            <a:pPr algn="thaiDist"/>
            <a:endParaRPr lang="th-TH" dirty="0"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8737</Words>
  <Application>Microsoft Office PowerPoint</Application>
  <PresentationFormat>นำเสนอทางหน้าจอ (4:3)</PresentationFormat>
  <Paragraphs>413</Paragraphs>
  <Slides>137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137</vt:i4>
      </vt:variant>
    </vt:vector>
  </HeadingPairs>
  <TitlesOfParts>
    <vt:vector size="138" baseType="lpstr">
      <vt:lpstr>ชุดรูปแบบของ Office</vt:lpstr>
      <vt:lpstr>การเขียนโครงร่างดุษฎีนิพนธ์วิทยานิพนธ์ และสารนิพนธ์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Mcureg</dc:creator>
  <cp:lastModifiedBy>Windows</cp:lastModifiedBy>
  <cp:revision>14</cp:revision>
  <dcterms:created xsi:type="dcterms:W3CDTF">2017-12-20T08:15:13Z</dcterms:created>
  <dcterms:modified xsi:type="dcterms:W3CDTF">2019-03-29T03:01:16Z</dcterms:modified>
</cp:coreProperties>
</file>