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7" r:id="rId12"/>
    <p:sldId id="258" r:id="rId13"/>
    <p:sldId id="259" r:id="rId14"/>
    <p:sldId id="261" r:id="rId15"/>
    <p:sldId id="262" r:id="rId16"/>
    <p:sldId id="263" r:id="rId17"/>
    <p:sldId id="275" r:id="rId18"/>
    <p:sldId id="264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00BE9-4DE2-4FA2-AD61-215424EF28C6}" type="datetimeFigureOut">
              <a:rPr lang="th-TH" smtClean="0"/>
              <a:t>15/07/63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07691-188B-44BD-A833-85D701A714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849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2EB-B33B-4EF1-BD68-F094FDAED58F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09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9D5A-F274-40C0-AC70-68B704CB3355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94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868-F301-4AAA-919B-4CA25734C751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270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32B6-233D-4135-A697-C2350B049364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55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8701-EB6F-4B7A-8E4A-752B1D1DDAB7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63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65B8-A5A0-491B-B3CA-07C7461F5D0D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999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4852-7B29-4829-8FD8-0CD71314938E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962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1F65-3730-4265-8FD4-383152238E28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33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3042-DBC2-4049-BA47-28AC9BEF0FE8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387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2128FF3-9321-4D65-A5C7-243264EB2755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26D7F-6585-424C-B7FF-C89B3A8871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862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5F75-D6FC-4606-9630-34415036D036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619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473361-8751-48A7-AEB4-7343256E88C3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EDB26D7F-6585-424C-B7FF-C89B3A887130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74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s://th.wikipedia.org/wiki/%E0%B9%81%E0%B8%A1%E0%B9%88%E0%B8%8A%E0%B8%B5" TargetMode="External"/><Relationship Id="rId7" Type="http://schemas.openxmlformats.org/officeDocument/2006/relationships/hyperlink" Target="https://th.wikipedia.org/w/index.php?title=%E0%B8%9E%E0%B8%A3%E0%B8%B0%E0%B9%80%E0%B8%88%E0%B8%94%E0%B8%B5%E0%B8%A2%E0%B9%8C&amp;action=edit&amp;redlink=1" TargetMode="External"/><Relationship Id="rId2" Type="http://schemas.openxmlformats.org/officeDocument/2006/relationships/hyperlink" Target="https://th.wikipedia.org/wiki/%E0%B8%9E%E0%B8%A3%E0%B8%B0%E0%B8%A0%E0%B8%B4%E0%B8%81%E0%B8%A9%E0%B8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wikipedia.org/wiki/%E0%B8%9E%E0%B8%A3%E0%B8%B0%E0%B8%98%E0%B8%B2%E0%B8%95%E0%B8%B8%E0%B8%AB%E0%B8%A5%E0%B8%A7%E0%B8%87%E0%B9%80%E0%B8%A7%E0%B8%B5%E0%B8%A2%E0%B8%87%E0%B8%88%E0%B8%B1%E0%B8%99%E0%B8%97%E0%B8%99%E0%B9%8C" TargetMode="External"/><Relationship Id="rId5" Type="http://schemas.openxmlformats.org/officeDocument/2006/relationships/hyperlink" Target="https://th.wikipedia.org/wiki/%E0%B8%98%E0%B8%A3%E0%B8%A3%E0%B8%A1%E0%B8%A2%E0%B8%B8%E0%B8%95%E0%B8%B4%E0%B8%81%E0%B8%99%E0%B8%B4%E0%B8%81%E0%B8%B2%E0%B8%A2" TargetMode="External"/><Relationship Id="rId4" Type="http://schemas.openxmlformats.org/officeDocument/2006/relationships/hyperlink" Target="https://th.wikipedia.org/wiki/%E0%B8%A1%E0%B8%AB%E0%B8%B2%E0%B8%99%E0%B8%B4%E0%B8%81%E0%B8%B2%E0%B8%A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63B21E-DE2F-42C4-9E84-042B94D8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0" y="286606"/>
            <a:ext cx="621792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b="1" dirty="0">
                <a:solidFill>
                  <a:srgbClr val="0070C0"/>
                </a:solidFill>
              </a:rPr>
              <a:t>การบริหารกิจการพระพุทธศาสนา</a:t>
            </a:r>
            <a:br>
              <a:rPr lang="th-TH" sz="5400" b="1" dirty="0">
                <a:solidFill>
                  <a:srgbClr val="0070C0"/>
                </a:solidFill>
              </a:rPr>
            </a:br>
            <a:r>
              <a:rPr lang="th-TH" sz="5400" b="1" dirty="0">
                <a:solidFill>
                  <a:srgbClr val="7030A0"/>
                </a:solidFill>
              </a:rPr>
              <a:t>ในประเทศลาว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BE07F17-670E-41F0-A5F3-C33B55547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263" y="1907179"/>
            <a:ext cx="6113416" cy="396191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th-TH" sz="5400" b="1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 พระสุธีวีรบัณฑิต </a:t>
            </a:r>
          </a:p>
          <a:p>
            <a:pPr algn="ctr"/>
            <a:r>
              <a:rPr lang="th-TH" sz="5400" dirty="0">
                <a:latin typeface="AngsanaUPC" panose="02020603050405020304" pitchFamily="18" charset="-34"/>
                <a:cs typeface="AngsanaUPC" panose="02020603050405020304" pitchFamily="18" charset="-34"/>
              </a:rPr>
              <a:t>(โชว์ </a:t>
            </a:r>
            <a:r>
              <a:rPr lang="th-TH" sz="5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ทสฺ</a:t>
            </a:r>
            <a:r>
              <a:rPr lang="th-TH" sz="5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สนีโย), รศ.ดร.</a:t>
            </a:r>
          </a:p>
          <a:p>
            <a:pPr algn="ctr"/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ตำแหน่ง 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ผู้อำนวยการสำนักส่งเสริมพระพุทธศาสนาและบริการสังคม /  </a:t>
            </a:r>
          </a:p>
          <a:p>
            <a:pPr algn="ctr"/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 อาจารย์ประจำภาควิชารัฐศาสตร์ </a:t>
            </a:r>
          </a:p>
          <a:p>
            <a:pPr algn="ctr"/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คณะสังคมศาสตร์ </a:t>
            </a:r>
          </a:p>
          <a:p>
            <a:pPr algn="ctr"/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มหาวิทยาลัยมหาจุฬาลงกรณราชวิทยาลัย</a:t>
            </a:r>
          </a:p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98BA2F8-C11E-402A-9643-8C66E1DD6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3" y="768344"/>
            <a:ext cx="4034972" cy="4662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3" descr="pk.gif">
            <a:extLst>
              <a:ext uri="{FF2B5EF4-FFF2-40B4-BE49-F238E27FC236}">
                <a16:creationId xmlns:a16="http://schemas.microsoft.com/office/drawing/2014/main" id="{78B96BAF-AC7D-4464-A2FF-29E719D87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7D66F63-F0D6-4C7E-ADBF-1BAE0549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5BA7-20A7-4D92-9A15-D4CB98CAFD33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1D7F8F87-1CD4-46AD-B262-27809B55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AA3FE40-7216-40B6-8B24-8EC0FF24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529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C923ED3-6EED-473A-B17C-46E666E0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คณะกรรมการมี ๑๘ รูป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E836595-2F1A-43CD-B579-A3A493B4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คณะกรรมการองค์การพุทธศาสนาสัมพันธ์ลาว (</a:t>
            </a:r>
            <a:r>
              <a:rPr lang="th-TH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อ.พ.ส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.) ชุดใหม่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2554-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ปัจจุบัน ในที่ประชุม พระอาจารย์เหวด มะเสไน เจ้าอาวาสวัดสีสะเกด เวียงจันทน์ได้เสนอมติต่อกองประชุมใหญ่ผู้แทนพระสงฆ์ทั่วประเทศ สมัยที่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6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เพื่อตกลงแต่งตั้งพร้อมกับรับรองคณะกรรมการบริหารงาน</a:t>
            </a:r>
            <a:r>
              <a:rPr lang="th-TH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ประจํา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ศูนย์กลางองค์การพุทธศาสนาสัมพันธ์ลาว</a:t>
            </a:r>
            <a:r>
              <a:rPr lang="th-TH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จํานวน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18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</a:t>
            </a:r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553695FF-F8A3-40EE-8CD3-C1E9EB058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DE42E06-9CF0-4A62-B9B7-12EE8C99E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857414"/>
            <a:ext cx="3179717" cy="2384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5CC5AEB6-FBE3-44F5-A9E6-40308CBC8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C60-75DC-431B-9553-5C57AA480CC3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9F9541C-2551-4F63-BB0E-EE159E21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36FA3BD6-AEC9-4729-9D75-9A09F1E9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374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B9E33-D737-48CE-B4A6-58A1D6B5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37" y="1232226"/>
            <a:ext cx="5538651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600" b="1" dirty="0">
                <a:solidFill>
                  <a:srgbClr val="0070C0"/>
                </a:solidFill>
              </a:rPr>
              <a:t>พุทธศาสนาเถรวาท</a:t>
            </a:r>
            <a:br>
              <a:rPr lang="th-TH" sz="6600" b="1" dirty="0">
                <a:solidFill>
                  <a:srgbClr val="0070C0"/>
                </a:solidFill>
              </a:rPr>
            </a:br>
            <a:r>
              <a:rPr lang="th-TH" sz="6600" b="1" dirty="0">
                <a:solidFill>
                  <a:srgbClr val="0070C0"/>
                </a:solidFill>
              </a:rPr>
              <a:t>ในประเทศลาว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21E7F27-83BC-4A06-9C91-6823706B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978330"/>
            <a:ext cx="10058400" cy="2890763"/>
          </a:xfrm>
        </p:spPr>
        <p:txBody>
          <a:bodyPr>
            <a:normAutofit lnSpcReduction="10000"/>
          </a:bodyPr>
          <a:lstStyle/>
          <a:p>
            <a:pPr marL="201163" lvl="1" indent="0" algn="thaiDist">
              <a:buNone/>
            </a:pPr>
            <a:r>
              <a:rPr lang="th-TH" dirty="0"/>
              <a:t>	</a:t>
            </a:r>
            <a:r>
              <a:rPr lang="th-TH" sz="3600" dirty="0"/>
              <a:t>พุทธศาสนาเถรวาทในประเทศลาวมีความเก่าแก่ไม่น้อยไปกว่าของไทย แต่พุทธศาสนาของลาวมีความโดดเด่นและน่าสนใจในแง่ที่ว่าสามารถปรับตัวให้เข้ากับสังคม เศรษฐกิจ และการเมืองสมัยใหม่ได้เป็นอย่างดี โดยเฉพาะอย่างยิ่งพุทธศาสนาแสดงบทบาทอย่างสำคัญ ในการต่อสู้กับการครอบครองของจักรวรรดินิยมญี่ปุ่นในยุคสงครามโลกครั้งที่สอง และจักรวรรดินิยมฝรั่งเศสในยุคอาณานิคม และยังสามารถปรับตัวให้เข้ากับระบอบสังคมนิยมในลาวยุคใหม่ได้</a:t>
            </a:r>
            <a:endParaRPr lang="th-TH" dirty="0"/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E9E4D2E9-0D64-4D96-8A2A-0851F8E3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130" y="19684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BD79933-FAEF-4BC3-9FF9-337270AE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8D57-AFC7-4AF1-A13C-4B88A6551CAD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AB9E077-929E-4B85-8EA8-4A05ED60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990C1C0-98FD-4D58-B2AB-7B7ABE14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11</a:t>
            </a:fld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5FE83AB-1624-424A-BAC0-E30329114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75" y="113369"/>
            <a:ext cx="4059156" cy="271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799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C43DEF-94E4-488B-82C5-23CF23A9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ศาสนาพุทธนิกายเถรวาทเป็นศาสนาที่มีผู้นับถือมากที่สุด</a:t>
            </a:r>
            <a:br>
              <a:rPr lang="th-TH" b="1" dirty="0">
                <a:solidFill>
                  <a:srgbClr val="0070C0"/>
                </a:solidFill>
              </a:rPr>
            </a:br>
            <a:r>
              <a:rPr lang="th-TH" b="1" dirty="0">
                <a:solidFill>
                  <a:srgbClr val="0070C0"/>
                </a:solidFill>
              </a:rPr>
              <a:t>ในลาว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3644AA0-3A22-486B-9B17-F70151D14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300" dirty="0">
                <a:solidFill>
                  <a:schemeClr val="tx1"/>
                </a:solidFill>
              </a:rPr>
              <a:t>มีวัดทั่วประเทศราว 5,000 วัด ชายลาวที่นับถือศาสนาพุทธจะบวชเป็นพระภิกษุในช่วงเวลาหนึ่งของชีวิต มี</a:t>
            </a:r>
            <a:r>
              <a:rPr lang="th-TH" sz="3300" dirty="0">
                <a:solidFill>
                  <a:schemeClr val="tx1"/>
                </a:solidFill>
                <a:hlinkClick r:id="rId2" tooltip="พระภิกษ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พระภิกษุ</a:t>
            </a:r>
            <a:r>
              <a:rPr lang="th-TH" sz="3300" dirty="0">
                <a:solidFill>
                  <a:schemeClr val="tx1"/>
                </a:solidFill>
              </a:rPr>
              <a:t>ในประเทศราว 22,000 รูป และเป็นพระภิกษุชั้นผู้ใหญ่ราว ๆ 9,000 รูป มีสตรีที่บวชเป็น</a:t>
            </a:r>
            <a:r>
              <a:rPr lang="th-TH" sz="3300" dirty="0">
                <a:solidFill>
                  <a:schemeClr val="tx1"/>
                </a:solidFill>
                <a:hlinkClick r:id="rId3" tooltip="แม่ช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แม่ชี</a:t>
            </a:r>
            <a:r>
              <a:rPr lang="th-TH" sz="3300" dirty="0">
                <a:solidFill>
                  <a:schemeClr val="tx1"/>
                </a:solidFill>
              </a:rPr>
              <a:t> พระภิกษุส่วนใหญ่ในลาวเป็น</a:t>
            </a:r>
            <a:r>
              <a:rPr lang="th-TH" sz="3300" dirty="0">
                <a:solidFill>
                  <a:schemeClr val="tx1"/>
                </a:solidFill>
                <a:hlinkClick r:id="rId4" tooltip="มหานิกาย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มหานิกาย</a:t>
            </a:r>
            <a:r>
              <a:rPr lang="th-TH" sz="3300" dirty="0">
                <a:solidFill>
                  <a:schemeClr val="tx1"/>
                </a:solidFill>
              </a:rPr>
              <a:t>หลัง พ.ศ. 2518 แต่ก็ยังมีที่เป็น</a:t>
            </a:r>
            <a:r>
              <a:rPr lang="th-TH" sz="3300" dirty="0">
                <a:solidFill>
                  <a:schemeClr val="tx1"/>
                </a:solidFill>
                <a:hlinkClick r:id="rId5" tooltip="ธรรมยุติกนิกาย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ธรรมยุติกนิกาย</a:t>
            </a:r>
            <a:r>
              <a:rPr lang="th-TH" sz="3300" dirty="0">
                <a:solidFill>
                  <a:schemeClr val="tx1"/>
                </a:solidFill>
              </a:rPr>
              <a:t>อยู่บ้างเป็นส่วนน้อย ส่วนใหญ่จะอยู่ในเวียงจันทน์</a:t>
            </a:r>
          </a:p>
          <a:p>
            <a:pPr lvl="1" algn="thaiDist"/>
            <a:r>
              <a:rPr lang="th-TH" sz="3300" dirty="0">
                <a:solidFill>
                  <a:schemeClr val="tx1"/>
                </a:solidFill>
                <a:hlinkClick r:id="rId6" tooltip="พระธาตุหลวงเวียงจันทน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พระธาตุหลวงเวียงจันทน์</a:t>
            </a:r>
            <a:r>
              <a:rPr lang="th-TH" sz="3300" dirty="0">
                <a:solidFill>
                  <a:schemeClr val="tx1"/>
                </a:solidFill>
              </a:rPr>
              <a:t>ซึ่งเป็น</a:t>
            </a:r>
            <a:r>
              <a:rPr lang="th-TH" sz="3300" dirty="0">
                <a:solidFill>
                  <a:schemeClr val="tx1"/>
                </a:solidFill>
                <a:hlinkClick r:id="rId7" tooltip="พระเจดีย์ (ไม่มีหน้า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พระเจดีย์</a:t>
            </a:r>
            <a:r>
              <a:rPr lang="th-TH" sz="3300" dirty="0">
                <a:solidFill>
                  <a:schemeClr val="tx1"/>
                </a:solidFill>
              </a:rPr>
              <a:t>แบบลาวจัดเป็นสถานที่ที่สำคัญทางพุทธศาสนาในลาว และมีงานฉลองในเดือนพฤศจิกายน วัดของศาสนาพุทธนิกายมหายานในลาวเป็นของชาวเวียดนาม 2 แห่ง ชาวจีน 2 แห่ง</a:t>
            </a:r>
          </a:p>
          <a:p>
            <a:endParaRPr lang="th-TH" dirty="0"/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D914DD9A-4A2E-4778-8626-DFFC6BD777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AE3FD02-5C5C-44B7-BC27-F3140BBC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B2FB-6E6F-4BDA-8E79-B0570BE46383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BADE311-ECA1-430A-90CF-4368CF4B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DD28702-484C-4575-9BFD-95643D5B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256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64F148-9B67-49B7-8B3B-D1960802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การเข้ามาของพระพุทธศาสนา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7606C99-AD80-4203-A54E-A89165692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คาดว่าศาสนาพุทธเข้าสู่ประเทศลาวเมื่อราวพุทธศตวรรษที่ 13 </a:t>
            </a:r>
            <a:r>
              <a:rPr lang="th-TH" sz="38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โดยผ่านมาทางมอญและได้แพร่หลายไปจนทั่วประเทศในราวพุทธศตวรรษที่ 19 กษัตริย์ลาวทรงให้การสนับสนุนพุทธศาสนา ในอดีตพระสงฆ์ในลาวมีบทบาทด้านการให้การศึกษาแก่ประชาชน แต่หมดบทบาทไปเมื่อฝรั่งเศสจัดการศึกษาแบบตะวันตกขึ้น จนกระทั่งญี่ปุ่นเข้ามาในลาว มีการจัดตั้งขบวนการชาตินิยมลาวโดยใช้พุทธศาสนาเป็นศูนย์กลาง วัดมีบทบาทในการเคลื่อนไหวเพื่อเรียกร้องเอกราช</a:t>
            </a:r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5F98D5C1-C825-40DA-8F70-820319CEA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A114A79-17B4-48F8-9C85-83C98B41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48D-BFB6-4435-A746-2111C7A5733C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AB1CA0A-BE81-40F7-90E2-B2DA04CC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E986B3D-90A4-4C60-A727-7CA81A92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585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75146E-F9D3-4829-AC4B-45581ADC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</a:rPr>
              <a:t>เมื่อ พ.ศ. ๒๒๓๕ อาณาจักรลาวได้แตกเป็น ๒ อาณาจักร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964B979-F86A-4DCE-889D-5E53E2345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009330"/>
            <a:ext cx="11469188" cy="4562064"/>
          </a:xfrm>
        </p:spPr>
        <p:txBody>
          <a:bodyPr>
            <a:normAutofit fontScale="62500" lnSpcReduction="20000"/>
          </a:bodyPr>
          <a:lstStyle/>
          <a:p>
            <a:pPr algn="thaiDist"/>
            <a:r>
              <a:rPr lang="th-TH" sz="46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</a:t>
            </a:r>
            <a:r>
              <a:rPr lang="th-TH" sz="46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เมืองหลวงพระบาง กับ เมืองเวียงจันทน์ </a:t>
            </a:r>
            <a:r>
              <a:rPr lang="th-TH" sz="46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 ๒ อาณาจักร ต่างระแวงกัน และคอยหาโอกาสแย่งชิงอำนาจกัน จนถึงกับไปผูกมิตรกับต่างประเทศเพื่อกำจัดกันและกัน เช่น ฝ่ายหนึ่งเข้ากับพม่า ฝ่ายหนึ่งเข้ากับไทย หรือฝ่ายหนึ่งเข้ากับไทย ฝ่ายหนึ่งเข้ากับญวน เป็นต้น</a:t>
            </a:r>
          </a:p>
          <a:p>
            <a:pPr marL="0" indent="0" algn="thaiDist">
              <a:buNone/>
            </a:pPr>
            <a:r>
              <a:rPr lang="th-TH" sz="46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จนในที่สุดเมื่อไทยสมัยพระเจ้าตากสินมหาราช ซึ่งเป็นมิตรกับหลวงพระบางกู้เอกราชจากพม่าได้แล้ว ก็ยกทัพมาตีเวียงจันทน์ ซึ่งเป็นพันธมิตรของพม่า เข้ายึดครองได้ใน พ.ศ.๒๓๒๑ และได้นำเอาพระแก้วมรกตไปยังอาณาจักรไทยด้วย อาณาจักรเวียงจันทน์ได้สลายตัวลงเป็นดินแดนของไทยใน พ.ศ. ๒๓๗๑</a:t>
            </a:r>
          </a:p>
          <a:p>
            <a:pPr marL="0" indent="0" algn="thaiDist">
              <a:buNone/>
            </a:pPr>
            <a:r>
              <a:rPr lang="th-TH" sz="46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ส่วนอาณาจักรหลวงพระบางซึ่งเป็นเมืองออกของไทยได้ส่งทูตไปอ่อนน้อม และมอบบรรณาการแก่เวียดนาม พ.ศ. ๒๓๗๔ กลายเป็นข้ออ้างของฝรั่งเศส ผู้เข้ายึดครองเวียดนามในสมัยต่อมา ที่จะเข้าครอบครองลาวต่อไปด้วย อาณาจักรลาวได้ตกเป็นอาณานิคมของฝรั่งเศสโดยลำดับ เริ่มแต่ พ.ศ. ๒๔๓๖ จนหมดสิ้นใน พ.ศ. ๒๔๔๗ ลาวถูกฝรั่งเศสครอบครองอยู่ ๔๕ ปี จึงได้เอกราชกลับคืนโดยสมบูรณ์ เมื่อวันที่ ๑๙ กรกฎาคม ๒๔๙๒ มีชื่อเป็นทางการว่า "พระราชอาณาจักรลาว"</a:t>
            </a:r>
          </a:p>
          <a:p>
            <a:endParaRPr lang="th-TH" dirty="0"/>
          </a:p>
          <a:p>
            <a:r>
              <a:rPr lang="th-TH" dirty="0"/>
              <a:t> </a:t>
            </a:r>
          </a:p>
        </p:txBody>
      </p:sp>
      <p:pic>
        <p:nvPicPr>
          <p:cNvPr id="6" name="รูปภาพ 3" descr="pk.gif">
            <a:extLst>
              <a:ext uri="{FF2B5EF4-FFF2-40B4-BE49-F238E27FC236}">
                <a16:creationId xmlns:a16="http://schemas.microsoft.com/office/drawing/2014/main" id="{BC7B7D5D-EEE6-4E3D-8564-A64375942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D7B3DC1-256A-4C64-B1CC-4690E4F8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F992-70C0-4656-99E0-041EA45153DF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7" name="ตัวแทนท้ายกระดาษ 6">
            <a:extLst>
              <a:ext uri="{FF2B5EF4-FFF2-40B4-BE49-F238E27FC236}">
                <a16:creationId xmlns:a16="http://schemas.microsoft.com/office/drawing/2014/main" id="{1F42CED9-38A3-4639-9390-B846915A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ตัวแทนหมายเลขสไลด์ 7">
            <a:extLst>
              <a:ext uri="{FF2B5EF4-FFF2-40B4-BE49-F238E27FC236}">
                <a16:creationId xmlns:a16="http://schemas.microsoft.com/office/drawing/2014/main" id="{B56223C0-94C9-408F-9608-E9CF00E8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201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AA7A36-D9EE-4CBD-9AA2-CFBE3C19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อิทธิผลพระพุทธศาสนาด้านสังคม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2A7DD20-5DDF-4820-AD42-7D88F684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๑. ด้านสังคม</a:t>
            </a:r>
          </a:p>
          <a:p>
            <a:pPr marL="0" indent="0" algn="thaiDist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พระพุทธศาสนาได้ก่อให้เกิดความเป็นปึกแผ่นในสังคมชาวลาว พระพุทธศาสนาเป็นรากฐานของวัฒนธรรมประเพณี ความคิด ความเชื่อของประชาชนลาว พิธีกรรมและวันสำคัญต่าง ๆ เช่น ประเพณีทำบุญธาตุหลวง เป็นประเพณีประจำชาติที่เชิดหน้าชูตาของประเทศลาว</a:t>
            </a:r>
          </a:p>
          <a:p>
            <a:pPr marL="0" indent="0" algn="thaiDist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ด้าน</a:t>
            </a:r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ศิลป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วัฒนธรรม </a:t>
            </a:r>
            <a:r>
              <a:rPr lang="th-TH" sz="32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ได้เกิดมีศิลปกรรม ประติมากรรม สถาปัตยกรรมทางพุทธศาสนามากมาย ล้วนมีคุณค่าทางด้านประวัติศาสตร์ ศิลปกรรม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เป็นอย่างมาก</a:t>
            </a:r>
          </a:p>
          <a:p>
            <a:pPr marL="0" indent="0" algn="thaiDist"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 	นอกจากนั้นพระพุทธศาสนายังมีบทบาทในการสงเคราะห์ช่วยเหลือประชาชนในด้านต่าง ๆ เช่นในชุมชนต่าง ๆ พระสงฆ์เป็นที่พึ่งของชุมชนในด้านให้คำปรึกษา ช่วยเหลือด้านการสงเคราะห์ปัจจัยสี่แก่ประชาชน วัดได้เป็นศูนย์กลางการพบปะของชาวบ้านและทางราชการ เป็นต้น</a:t>
            </a:r>
          </a:p>
          <a:p>
            <a:endParaRPr lang="th-TH" dirty="0"/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5714C85F-FA33-4F4B-A6D3-4FDB1B64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F968697-ABCA-4BAD-9CC0-C102AE30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F8EB-EE5E-4667-9D27-7EEE13BF63B8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C75872F-93E3-4C1C-B99E-DF9BE5D5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B041286-FC59-468D-A396-123EFDFA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218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90E784-B71D-4CA1-B7A9-13615787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อิทธิผลพระพุทธศาสนาด้านการเมือง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EE835B3-30E0-4225-9DE1-333F8742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๒. ด้านการเมือง</a:t>
            </a:r>
            <a:endParaRPr lang="th-TH" sz="32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พระพุทธศาสนามีความเกี่ยวข้องกับการเมืองอย่างแยกไม่ได้ ไม่ว่าจะเป็นประเทศใด </a:t>
            </a:r>
          </a:p>
          <a:p>
            <a:pPr lvl="1"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พุทธศาสนาในประเทศลาวนั้น เมื่อเสื่อมโทรมก็เนื่องจากได้รับการบีบคั้น ทำลายจากทางการเมือง เช่น ในคราวที่ลัทธิคอมมิวนิสต์ได้เข้ามามีอิทธิพลต่อการเมืองประเทศลาว ได้ทำการปฏิวัติใหม่ ได้ทำลายล้างสถาบันสำคัญของประเทศ ได้แก่ สถาบันศาสนา และสถาบันกษัตริย์ มีพระสงฆ์ถูกฆ่าตายจำนวนมากมาย บางส่วนต้องลาสิกขาออกมาเพื่อเป็นสมาชิกพรรคคอมมิวนิสต์ และเมื่อพระพุทธศาสนาเจริญรุ่งเรือง ก็ได้รับการสนับสนุนจากทางการเมืองเช่นเดียวกัน ทั้งที่ปรากฏในอดีตและปัจจุบัน</a:t>
            </a:r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BFD7FD87-3151-41B2-B71B-2D6830318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D01B092-DA28-4D23-81BD-EF1E893D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C065-1405-4373-BA55-F1C8A5B8D96A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5A1AFC1-CAFB-4B98-8F66-96EFAD16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D59311C-6268-4FA0-8409-FE49076E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047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E1D1B6-27C1-45C7-9A07-B018F50C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อิทธิผลพระพุทธศาสนาด้านการเมือง (๒)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C5A2433-66E6-42C4-9F87-79907794E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thaiDist"/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บทบาทของพุทธศาสนาในยุคคอมมิวนิสต์ครอบครอง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ได้แก่การเอาพระสงฆ์เป็นเครื่องมือทางการเมือง เนื่องจากพระสงฆ์เป็นผู้ที่ประชาชนให้ความเคารพเชื่อถือ โดยรัฐบาลคอมมิวนิสต์ขณะนั้นได้ให้พระสงฆ์เผยแผ่แนวคิดของลัทธิคอมมิวนิสต์ไปในขณะเทศบรรยาย ได้จัดให้มีการปาฐกถาในที่ต่าง ๆ โดยมีพระสงฆ์ร่วมอยู่ด้วยในการเผยแผ่แนวคิดคอมมิวนิสต์นั้น ถูกบังคับให้ประยุกต์คำสอนทางพุทธศาสนาเข้ากับคำสอนของคอมมิวนิสต์ พระสงฆ์หลายรูปจำเป็นต้องทำตาม บางรูปขัดขืนก็จะถูกฆ่าตายอย่างโหดเหี้ยม</a:t>
            </a:r>
          </a:p>
          <a:p>
            <a:pPr lvl="1" algn="thaiDist"/>
            <a:r>
              <a:rPr lang="th-TH" sz="32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ในปัจจุบันนี้ บ้านเมืองอยู่ในภาวะสงบ พระพุทธศาสนาก็ได้รับการอุปถัมภ์จากรัฐเป็นอย่างดี มีการก่อตั้งสถาบันการศึกษาของสงฆ์ขึ้น เป็นวิทยาลัยสงฆ์ เช่นวิทยาลัยสงฆ์ประจำกรุงเวียงจันทน์ เป็นต้น</a:t>
            </a:r>
          </a:p>
          <a:p>
            <a:endParaRPr lang="th-TH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6B62409-4D46-4D8E-B88E-C30B9EC0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32B6-233D-4135-A697-C2350B049364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C09BF00-7CF2-4A71-8D73-A17D8882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D66C45E-2D55-4475-9267-B9057793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12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99C7B4E-BAF8-4AA9-94CF-02DC5448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๓. อิทธิผลพระพุทธศาสนาด้านด้านเศรษฐกิจ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5CEEBEB-E6D9-445C-9E9C-E2360E158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๓. ด้านเศรษฐกิจ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     อิทธิพลพุทธศาสนาด้านเศรษฐกิจนั้น ด้านหลักธรรมที่ใช้ในการประกอบกิจกรรมทางเศรษฐกิจ ได้แก่</a:t>
            </a:r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ความขยัน ประหยัด อดออมนั้น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ดูจะไม่แตกต่างจากประเทศไทยนัก เพราะเป็นประเทศที่มีวัฒนธรรมประเพณีไม่แตกต่างกันนัก แต่ลักษณะของประเทศลาวปัจจุบันอยู่ในฐานะประเทศปิด ระบบเศรษฐกิจจึงเป็นการพึ่งพาตัวเองมากกว่าการพึ่งพาจากต่างประเทศ เศรษฐกิจส่วนใหญ่เป็นระบบเกษตรกรรม</a:t>
            </a:r>
          </a:p>
          <a:p>
            <a:endParaRPr lang="th-TH" dirty="0"/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0EA8F0E1-1C58-4E14-B16C-CC0148D8A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4E7EE5D-8195-48C7-B5B0-F4B28176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2C21-26C4-402E-810E-2B60CBEE2343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CBB8CFD-6D8A-4748-960A-AC2C21CB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DCBD7DE-705D-477F-976D-8E702572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18</a:t>
            </a:fld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BCB8652-D51F-4689-A5F9-2ECE95C83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27" y="4246819"/>
            <a:ext cx="3609703" cy="239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5142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B25DF2-22AA-4606-A789-1E3EE727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BB06A78-0F68-4ECA-B596-C4C6A7DF8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th-TH" sz="7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th-TH" sz="72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72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ขอบคุณคุณทุก</a:t>
            </a:r>
            <a:r>
              <a:rPr lang="th-TH" sz="7200" b="1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ท่านที่ตั้งใจรับฟัง สาธุ</a:t>
            </a:r>
            <a:endParaRPr lang="th-TH" sz="72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7E1FFD78-0220-46AD-A25E-2B763676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90681"/>
            <a:ext cx="3122023" cy="3927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D04B1E1-D652-494C-B8E8-420BF875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ABD-7045-40BD-9826-798638AD0742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4405085-0895-48F6-89DF-320AD250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ED32DBC-3A14-406C-A55D-55AB2B82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59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FB16DE-2456-496D-B478-B85DACE0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70C0"/>
                </a:solidFill>
              </a:rPr>
              <a:t>การปกครองคณะสงฆ์ลาว/ รูปแบบการบริหาร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C435F55-1EE2-4973-95D1-E0B731CA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4" y="1845734"/>
            <a:ext cx="10541726" cy="4023360"/>
          </a:xfrm>
        </p:spPr>
        <p:txBody>
          <a:bodyPr>
            <a:normAutofit fontScale="92500" lnSpcReduction="20000"/>
          </a:bodyPr>
          <a:lstStyle/>
          <a:p>
            <a:pPr marL="201163" lvl="1" indent="0" algn="thaiDist">
              <a:buNone/>
            </a:pPr>
            <a:r>
              <a:rPr lang="th-TH" dirty="0"/>
              <a:t>	</a:t>
            </a:r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การเปลี่ยนแปลงทางการเมืองและพุทธศาสนาในช่วง ค.ศ. </a:t>
            </a:r>
            <a:r>
              <a:rPr lang="en-US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1975-1985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เมื่อขบวนการประเทศลาว หรือพรรคประชาชนปฏิวัติลาวยึดอำนาจและ ได้รับการสถาปนาการปกครองใหม่ภายใต้ชื่อสาธารณรัฐประชาธิปไตยประชาชนลาว (สปป. ลาว) ในวันที่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ธันวาคม ค.ศ.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1975 (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พ.ศ.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2518)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ได้ยุบเลิกองค์กรต่าง ๆ ไทยสมัยพระเจ้าตากสินมหาราช ซึ่งเป็นมิตรกับหลวงพระบางกู้เอกราชจากพม่าได้แล้ว ก็ยกทัพมาตีเวียงจันทน์ ซึ่งเป็นพันธมิตรของพม่า เข้ายึดครองได้ในพ.ศ.๒๓๒๑ และอาณาจักรเวียงจันทน์ได้สลายตัวลงเป็นดินแดนของไทยในพ.ศ. ๒๓๗๑</a:t>
            </a:r>
            <a:b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อาณาจักรลาวได้ตกเป็นอาณานิคมของฝรั่งเศสโดยลำดับ เริ่มแต่ พ.ศ. ๒๔๓๖ จนหมดสิ้นใน พ.ศ. ๒๔๔๗ ลาวถูกฝรั่งเศสครอบครองอยู่ ๔๕ ปี จึงได้เอกราชกลับคืนโดยสมบูรณ์ เมื่อวันที่ ๑๙ กรกฎาคม ๒๔๙๒ มีชื่อเป็นทางการว่า "พระราชอาณาจักรลาว"นอกจากด้านการเมือง การปกครองและวิถีชีวิตที่มีการเปลี่ยนแปลงแล้วทางด้านสถาบันศาสนาก็ได้รับการปรับปรุงโครงสร้างการบริหาร ปกครองของคณะสงฆ์ด้วย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86E62B16-C9D0-46A9-BEE9-0CB12BEC4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09BBED3-697F-4AA6-A0A4-4C658C1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F26-F1A0-4523-AD03-51A181F04090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921E8E9-33E1-4919-A6C4-18EB60E7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FCE8782-5A37-4ACF-B37F-2B0DA0E7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056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89AB84-D184-4BEE-84A9-AC3950D1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ยุบนิกายเข้ากัน - ยุบระบบเจ้า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3F32AF5-C7BA-4899-A15A-0D7DEAC4C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ยกเลิกโครงสร้างการบริหาร การปกครองของคณะสงฆ์ในแบบเก่า องค์กรสูงสุดในด้านการบริหารและผู้นำของคณะสงฆ์ลาว ได้แก่ มหาเถรสมาคม พร้อม ๆ กับการล่มสลายของระบบกษัตริย์ แล้วถูกแทนที่ด้วยคณะกรรมการชุดหนึ่ง ซึ่งมีหน้าที่ดูแล และดำเนินการจัดตั้ง ปกครองและบริหารสงฆ์ในรูปแบบใหม่โดยรวมเอาธรรมยุตินิกายและมหานิกายเข้าด้วยกันเรียกว่า พระสงฆ์ลาว</a:t>
            </a:r>
            <a:b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พรรคประชาชนปฏิวัติลาวจัดให้มีการประชุม อบรมสั่งสอนทางการเมืองสำหรับพระภิกษุสามเณรอย่างสม</a:t>
            </a:r>
            <a:r>
              <a:rPr lang="th-TH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ํ่าเ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สมอ เพื่อปลูกฝังอุดมการณ์สังคมนิยม</a:t>
            </a:r>
            <a:br>
              <a:rPr lang="en-US" sz="26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2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3DADF62B-B0D9-425A-ABFC-DA66DE48F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9A7F455-025D-44CF-935A-29F9AFCC8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46" y="3967804"/>
            <a:ext cx="4628606" cy="260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E98314E-2649-43C0-A153-FA573608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D136-0DEB-4E63-91E0-FB7D27425426}" type="datetime9">
              <a:rPr lang="th-TH" sz="1400" smtClean="0"/>
              <a:t>วันพุธที่ ๑๕ กรกฎาคม พ.ศ. ๒๕๖๓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487795A0-EF23-4CAA-8D57-13EBE8C2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418E07C6-3718-4591-B3D5-17887588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783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757A1B-400A-4B78-BDE8-E51093D8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ตั้งองค์พระพุทธศาสนาสัมพันธ์ คล้ายมหาเถรสมาคมไทย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2028550-E5D4-408D-9CAE-83D2F44B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45734"/>
            <a:ext cx="10515600" cy="4023360"/>
          </a:xfrm>
        </p:spPr>
        <p:txBody>
          <a:bodyPr>
            <a:normAutofit/>
          </a:bodyPr>
          <a:lstStyle/>
          <a:p>
            <a:pPr lvl="1" algn="thaiDist"/>
            <a:r>
              <a:rPr lang="en-US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ยุทธวิธีการประนีประนอม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ในการใช้พุทธศาสนาเพื่อสร้างความชอบธรรมให้กับรัฐบาล สปป.ลาว ตลอดจนสนับสนุนลัทธิมาร์กซ-เลน</a:t>
            </a:r>
            <a:r>
              <a:rPr lang="th-TH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ิน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รัฐบาลใหม่ จึงมอบหมายงานด้านการพัฒนาประเทศให้กับพระสงฆ์เพื่อนำไปปฏิบัติการเปลี่ยนแปลงทางการเมืองและพุทธศาสนาในช่วง ค.ศ.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1986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ถึงปัจจุบัน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2010) 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algn="thaiDist"/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การเปลี่ยนแปลงพุทธศาสนาในช่วงนี้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มีขึ้นในด้านโครงสร้างของสถาบันการปกครองสงฆ์ลาว ซึ่งระดับความผ่อนปรนต่อศาสนานั้นมีความสัมพันธ์กับระบบเศรษฐกิจที่มีความเสรีมากขึ้น</a:t>
            </a:r>
            <a:b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โครงสร้างการจัดตั้งของพระสงฆ์ตามธรรมนูญปกครองสงฆ์ลาว ค.ศ.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2004 (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พ.ศ.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2547)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ได้มีองค์กรเป็นของตนเองชื่อว่า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"องค์การพุทธศาสนาสัมพันธ์ลาว"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โดยพระมหาวิจิต สิงหาราช เป็นประธาน </a:t>
            </a:r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D3A596DA-5B8A-4CD7-B5A7-783AFF1B5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BB8CD02-5FBD-42C1-AC26-14A34AB6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571B-A79B-4A5C-9DA4-4ACBC6B909A6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C122C057-8067-43CD-871C-9070BA79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7E97764-7858-4654-B24F-94E72446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865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E880D6-174A-4AD8-977B-DB2CFE79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การบริหารงานขององค์การพุทธศาสนาสัมพันธ์ลาว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42F9C8B-5E5F-4703-9B75-B32C632AB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50" y="1845734"/>
            <a:ext cx="10445930" cy="4023360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 4 กรรมาธิการหลัก คือ </a:t>
            </a:r>
          </a:p>
          <a:p>
            <a:r>
              <a:rPr lang="th-TH" sz="36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กรรมาธิการปกครองสงฆ์ </a:t>
            </a:r>
          </a:p>
          <a:p>
            <a:r>
              <a:rPr lang="th-TH" sz="36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กรรมาธิการศึกษาสงฆ์ </a:t>
            </a:r>
          </a:p>
          <a:p>
            <a:r>
              <a:rPr lang="th-TH" sz="36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กรรมาธิการเผยแผ่ศีลธรรม 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และปฏิบัติกรรมฐาน </a:t>
            </a:r>
            <a:endParaRPr lang="th-TH" sz="36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กรรมาธิการสาธารณูปการ</a:t>
            </a:r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A8181EE9-440E-4518-92BD-E8C663A20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A27A40D-D68C-4A53-8DFB-9D38789DA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54" y="2009330"/>
            <a:ext cx="4677096" cy="3471282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DF63F30-F454-4B2C-A904-1B28EBB81760}"/>
              </a:ext>
            </a:extLst>
          </p:cNvPr>
          <p:cNvSpPr txBox="1"/>
          <p:nvPr/>
        </p:nvSpPr>
        <p:spPr>
          <a:xfrm>
            <a:off x="5826034" y="5480612"/>
            <a:ext cx="6165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สมเด็จพระสังฆราช พระอาจารย์ใหญ่ ดร.มหาผ่อง </a:t>
            </a:r>
            <a:r>
              <a:rPr lang="th-TH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ปิ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ยะที</a:t>
            </a:r>
            <a:r>
              <a:rPr lang="th-TH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พระสังฆราชลาวรูปที่ 4 ที่วัดองค์ตื้อ นครเวียงจันท์ </a:t>
            </a:r>
          </a:p>
          <a:p>
            <a:pPr algn="ctr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มรณภาพ ๗ ต.ค.๒๕๕๘</a:t>
            </a:r>
          </a:p>
        </p:txBody>
      </p:sp>
      <p:sp>
        <p:nvSpPr>
          <p:cNvPr id="8" name="ตัวแทนวันที่ 7">
            <a:extLst>
              <a:ext uri="{FF2B5EF4-FFF2-40B4-BE49-F238E27FC236}">
                <a16:creationId xmlns:a16="http://schemas.microsoft.com/office/drawing/2014/main" id="{8E34643C-CF7A-4107-8C69-06787D4D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393B-BB62-4F06-9448-2A64BB49AA73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9" name="ตัวแทนท้ายกระดาษ 8">
            <a:extLst>
              <a:ext uri="{FF2B5EF4-FFF2-40B4-BE49-F238E27FC236}">
                <a16:creationId xmlns:a16="http://schemas.microsoft.com/office/drawing/2014/main" id="{252FE210-1EE9-4686-AB75-7E894651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5CA65A40-44CB-4CC8-B333-3DDD5414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70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8936DE-8AB1-49A4-AD16-D6F032BC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๑. กรรมาธิการปกครองสงฆ์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E9139E1-5FE8-48D2-BEBD-1C3B23C5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algn="thaiDist"/>
            <a:br>
              <a:rPr lang="en-US" dirty="0"/>
            </a:br>
            <a:r>
              <a:rPr lang="th-TH" dirty="0"/>
              <a:t>	</a:t>
            </a:r>
            <a:r>
              <a:rPr lang="th-TH" sz="3600" dirty="0"/>
              <a:t>มีหน้าที่รับผิดชอบในการค้นคว้า รวบรวม ข้อมูลต่าง ๆ ทางด้านพุทธศาสนา เก็บกำสถิติพระสงฆ์สามเณร พ่อขาว แม่ขาว </a:t>
            </a:r>
            <a:r>
              <a:rPr lang="th-TH" sz="3600" dirty="0" err="1"/>
              <a:t>ตลอดถึงศา</a:t>
            </a:r>
            <a:r>
              <a:rPr lang="th-TH" sz="3600" dirty="0"/>
              <a:t>สนสมบัติอื่น ๆ อย่างครบถ้วนและถูกต้องกับความเป็นจริง จากนั้น รายงานให้สายใยการจัดตั้งขั้นสูงกว่าได้รับทราบอย่างเป็นระบบในแต่ละปี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79BB308F-2043-456D-8C75-036F571B2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B5078C1-5B60-4C98-BFC2-502B8CF1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8037-3E89-43B7-99E7-2933F1B680E7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044CFA4-1B94-462D-9F05-F01F9501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7F221CF-3737-43E7-B7BD-EBB65763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418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ADFEBA-54EA-4853-8C09-DCA36415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๒. กรรมาธิการศึกษาสงฆ์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F073D34-4CBA-4747-AE13-AC174B2D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dirty="0"/>
              <a:t>	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มีหน้าที่รับผิดชอบในการค้นคว้า และวางแผน เพื่ออบรมแนวคิดของนักเรียนนักศึกษาสงฆ์ ให้มีความเชื่อมั่นต่อการประกอบศาสนกิจและมีความหนักแน่นในการปฏิบัติธรรมวินัยสงฆ์ และระเบียบ กฎหมายของรัฐค้นคว้าและวางแผนยุทธศาสตร์การศึกษาสงฆ์</a:t>
            </a:r>
            <a:b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421D406C-F268-4AED-B586-47ADB2779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251F915-6480-49F8-BC01-077D69A7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CB52-4AEB-4867-A9E6-E4BB2839AB01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5CB39AE-D9A3-4EB1-AB2C-143BAAA1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36261AA-E6C4-4498-BDD5-3DA44B8A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790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C1CFA6-0515-48D6-9374-56B370AA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๓. กรรมาธิการเผยแผ่ศีลธรรมและปฏิบัติกรรมฐาน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517544C-A5FA-4C63-B02D-68564E010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br>
              <a:rPr lang="en-US" dirty="0"/>
            </a:br>
            <a:r>
              <a:rPr lang="th-TH" dirty="0"/>
              <a:t>	</a:t>
            </a:r>
            <a:r>
              <a:rPr lang="th-TH" sz="39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เป็นหน่วยงานหนึ่ง ในระบบการจัดตั้งขององค์การพุทธศาสนาสัมพันธ์ลาวในขั้นเมือง ขั้นแขวง และ ขั้นศูนย์กลาง กรรมาธิการนี้มีอักษรย่อว่า </a:t>
            </a:r>
            <a:r>
              <a:rPr lang="th-TH" sz="39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"</a:t>
            </a:r>
            <a:r>
              <a:rPr lang="th-TH" sz="3900" b="1" dirty="0" err="1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กสว</a:t>
            </a:r>
            <a:r>
              <a:rPr lang="th-TH" sz="39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" </a:t>
            </a:r>
            <a:r>
              <a:rPr lang="th-TH" sz="39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ซึ่งมีบทบาทในการปฏิบัติ คือ กำหนด ระเบียบการ หลักวิชาการในการเผยแผ่ศีลธรรม การปฏิบัติวิปัสสนากรรมฐาน และมีส่วนร่วมในการช่วยเหลือสังคม พัวพันและร่วมมือกับองค์การจัดตั้งฝ่ายปกครอง บ้าน เมือง และแขวงที่เกี่ยวข้อง เพื่อปรึกษาหารือ และจัดตั้งปฏิบัติการเผยแผ่ ศีลธรรมทางพุทธศาสนา มีบทบาทในการพัวพัน และร่วมมือกับสากลเกี่ยวกับ การเผยแผ่ศีลธรรมทางพุทธศาสนา</a:t>
            </a:r>
            <a:b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7DFAE3A3-E674-4B24-BD37-CD554454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F901B6D-D688-4699-9C00-BB653B5A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D1A2-FDE5-4441-8E29-DFE83A2DB87D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82EDDE5-E75F-469C-BC1F-E1A6141B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B9E6E77-2951-48AE-BB30-8617FC54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812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7A705AB-F75F-4286-8BEA-84C6484C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๔. กรรมาธิการสาธารณูปการ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9C5BD47-E75D-4944-97E1-8AF37C973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มีหน้าที่ปกปักรักษา</a:t>
            </a:r>
            <a:r>
              <a:rPr lang="th-TH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ศา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สนสมบัติ ได้แก่ พระธาตุเจดีย์ หอพระไตรปิฎก ศาลาโรงธรรม เป็นต้น หากมีการชำรุดต้องบูรณะโดยการรักษารูปทรง เค้าโครงเหมือนเดิม ปกปักรักษาจิตรกรรม ได้แก่ ศิลปะรูปวาด รูปแกะสลัก ดูแลทรัพย์สินของสงฆ์ เช่น ที่ดินของวัด สิ่งก่อสร้างในวัดเงินคลังของวัด เป็นต้น ห้ามยกย้าย และนำไปแลกเปลี่ยนซื้อขาย ปกปักรักษาพระพุทธรูป เทวะรูป และวัตถุสิ่งศักดิ์สิทธิ์ต่าง ๆ โดย</a:t>
            </a:r>
            <a:r>
              <a:rPr lang="th-TH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บัญชีแล้วนำไปเก็บไว้ในที่ปลอดภัย ปกปักรักษาหนังสือใบลาน และส่งเสริมให้พระสงฆ์เขียนใบลานด้วยตัวธรรมมากขึ้น หรือคัดลอกตัวธรรมใส่สมุดกระดาษ โดยรักษาอักขระเดิมไว้เพื่อปกปักรักษาพื้นฐานวัตถุที่เป็นมรดกทางวัฒนธรรม จารีตประเพณี</a:t>
            </a:r>
          </a:p>
        </p:txBody>
      </p:sp>
      <p:pic>
        <p:nvPicPr>
          <p:cNvPr id="4" name="รูปภาพ 3" descr="pk.gif">
            <a:extLst>
              <a:ext uri="{FF2B5EF4-FFF2-40B4-BE49-F238E27FC236}">
                <a16:creationId xmlns:a16="http://schemas.microsoft.com/office/drawing/2014/main" id="{D1E9A59D-9442-435E-BFC0-296B5013D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7" y="558573"/>
            <a:ext cx="1271115" cy="1598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4DF975A-5E49-4642-A8A0-19DE1CF3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3D60-7D2D-4CF0-AE3E-57EFC34AE24A}" type="datetime9">
              <a:rPr lang="th-TH" smtClean="0"/>
              <a:t>วันพุธที่ ๑๕ กรกฎาคม พ.ศ. ๒๕๖๓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8836221-E177-4E03-8FE1-CF9724CF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5F11706-660F-46E7-9DA0-E4511100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26D7F-6585-424C-B7FF-C89B3A887130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2758799"/>
      </p:ext>
    </p:extLst>
  </p:cSld>
  <p:clrMapOvr>
    <a:masterClrMapping/>
  </p:clrMapOvr>
</p:sld>
</file>

<file path=ppt/theme/theme1.xml><?xml version="1.0" encoding="utf-8"?>
<a:theme xmlns:a="http://schemas.openxmlformats.org/drawingml/2006/main" name="ย้อนยุค">
  <a:themeElements>
    <a:clrScheme name="ย้อนยุค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ย้อนยุค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ย้อนยุค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</TotalTime>
  <Words>1056</Words>
  <Application>Microsoft Office PowerPoint</Application>
  <PresentationFormat>แบบจอกว้าง</PresentationFormat>
  <Paragraphs>101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5" baseType="lpstr">
      <vt:lpstr>Angsana New</vt:lpstr>
      <vt:lpstr>AngsanaUPC</vt:lpstr>
      <vt:lpstr>Arial</vt:lpstr>
      <vt:lpstr>Calibri</vt:lpstr>
      <vt:lpstr>Calibri Light</vt:lpstr>
      <vt:lpstr>ย้อนยุค</vt:lpstr>
      <vt:lpstr>การบริหารกิจการพระพุทธศาสนา ในประเทศลาว</vt:lpstr>
      <vt:lpstr>การปกครองคณะสงฆ์ลาว/ รูปแบบการบริหาร</vt:lpstr>
      <vt:lpstr>ยุบนิกายเข้ากัน - ยุบระบบเจ้า</vt:lpstr>
      <vt:lpstr>ตั้งองค์พระพุทธศาสนาสัมพันธ์ คล้ายมหาเถรสมาคมไทย</vt:lpstr>
      <vt:lpstr>การบริหารงานขององค์การพุทธศาสนาสัมพันธ์ลาว </vt:lpstr>
      <vt:lpstr>๑. กรรมาธิการปกครองสงฆ์</vt:lpstr>
      <vt:lpstr>๒. กรรมาธิการศึกษาสงฆ์</vt:lpstr>
      <vt:lpstr>๓. กรรมาธิการเผยแผ่ศีลธรรมและปฏิบัติกรรมฐาน</vt:lpstr>
      <vt:lpstr>๔. กรรมาธิการสาธารณูปการ</vt:lpstr>
      <vt:lpstr>คณะกรรมการมี ๑๘ รูป</vt:lpstr>
      <vt:lpstr>พุทธศาสนาเถรวาท ในประเทศลาว</vt:lpstr>
      <vt:lpstr>ศาสนาพุทธนิกายเถรวาทเป็นศาสนาที่มีผู้นับถือมากที่สุด ในลาว </vt:lpstr>
      <vt:lpstr>การเข้ามาของพระพุทธศาสนา</vt:lpstr>
      <vt:lpstr>เมื่อ พ.ศ. ๒๒๓๕ อาณาจักรลาวได้แตกเป็น ๒ อาณาจักร</vt:lpstr>
      <vt:lpstr>อิทธิผลพระพุทธศาสนาด้านสังคม</vt:lpstr>
      <vt:lpstr>อิทธิผลพระพุทธศาสนาด้านการเมือง</vt:lpstr>
      <vt:lpstr>อิทธิผลพระพุทธศาสนาด้านการเมือง (๒)</vt:lpstr>
      <vt:lpstr>๓. อิทธิผลพระพุทธศาสนาด้านด้านเศรษฐกิจ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การบริหารกิจการพระพุทธศาสนา ในประเทศลาว</dc:title>
  <dc:creator>DELL</dc:creator>
  <cp:lastModifiedBy>DELL</cp:lastModifiedBy>
  <cp:revision>11</cp:revision>
  <dcterms:created xsi:type="dcterms:W3CDTF">2020-07-15T07:48:50Z</dcterms:created>
  <dcterms:modified xsi:type="dcterms:W3CDTF">2020-07-15T08:51:09Z</dcterms:modified>
</cp:coreProperties>
</file>